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16" r:id="rId1"/>
  </p:sldMasterIdLst>
  <p:handoutMasterIdLst>
    <p:handoutMasterId r:id="rId35"/>
  </p:handoutMasterIdLst>
  <p:sldIdLst>
    <p:sldId id="257" r:id="rId2"/>
    <p:sldId id="260" r:id="rId3"/>
    <p:sldId id="273" r:id="rId4"/>
    <p:sldId id="269" r:id="rId5"/>
    <p:sldId id="289" r:id="rId6"/>
    <p:sldId id="270" r:id="rId7"/>
    <p:sldId id="298" r:id="rId8"/>
    <p:sldId id="263" r:id="rId9"/>
    <p:sldId id="264" r:id="rId10"/>
    <p:sldId id="290" r:id="rId11"/>
    <p:sldId id="265" r:id="rId12"/>
    <p:sldId id="266" r:id="rId13"/>
    <p:sldId id="291" r:id="rId14"/>
    <p:sldId id="271" r:id="rId15"/>
    <p:sldId id="268" r:id="rId16"/>
    <p:sldId id="299" r:id="rId17"/>
    <p:sldId id="275" r:id="rId18"/>
    <p:sldId id="292" r:id="rId19"/>
    <p:sldId id="274" r:id="rId20"/>
    <p:sldId id="277" r:id="rId21"/>
    <p:sldId id="279" r:id="rId22"/>
    <p:sldId id="293" r:id="rId23"/>
    <p:sldId id="280" r:id="rId24"/>
    <p:sldId id="281" r:id="rId25"/>
    <p:sldId id="294" r:id="rId26"/>
    <p:sldId id="282" r:id="rId27"/>
    <p:sldId id="283" r:id="rId28"/>
    <p:sldId id="295" r:id="rId29"/>
    <p:sldId id="284" r:id="rId30"/>
    <p:sldId id="287" r:id="rId31"/>
    <p:sldId id="296" r:id="rId32"/>
    <p:sldId id="286" r:id="rId33"/>
    <p:sldId id="288" r:id="rId34"/>
  </p:sldIdLst>
  <p:sldSz cx="12192000" cy="6858000"/>
  <p:notesSz cx="7010400" cy="92964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678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735"/>
    <p:restoredTop sz="95915"/>
  </p:normalViewPr>
  <p:slideViewPr>
    <p:cSldViewPr snapToGrid="0" snapToObjects="1">
      <p:cViewPr>
        <p:scale>
          <a:sx n="40" d="100"/>
          <a:sy n="40" d="100"/>
        </p:scale>
        <p:origin x="-2102" y="-111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14.png"/><Relationship Id="rId7" Type="http://schemas.openxmlformats.org/officeDocument/2006/relationships/image" Target="../media/image16.png"/><Relationship Id="rId2" Type="http://schemas.openxmlformats.org/officeDocument/2006/relationships/image" Target="../media/image8.svg"/><Relationship Id="rId1" Type="http://schemas.openxmlformats.org/officeDocument/2006/relationships/image" Target="../media/image13.png"/><Relationship Id="rId6" Type="http://schemas.openxmlformats.org/officeDocument/2006/relationships/image" Target="../media/image12.svg"/><Relationship Id="rId5" Type="http://schemas.openxmlformats.org/officeDocument/2006/relationships/image" Target="../media/image15.png"/><Relationship Id="rId10" Type="http://schemas.openxmlformats.org/officeDocument/2006/relationships/image" Target="../media/image16.svg"/><Relationship Id="rId4" Type="http://schemas.openxmlformats.org/officeDocument/2006/relationships/image" Target="../media/image10.svg"/><Relationship Id="rId9" Type="http://schemas.openxmlformats.org/officeDocument/2006/relationships/image" Target="../media/image17.pn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svg"/><Relationship Id="rId3" Type="http://schemas.openxmlformats.org/officeDocument/2006/relationships/image" Target="../media/image19.png"/><Relationship Id="rId7" Type="http://schemas.openxmlformats.org/officeDocument/2006/relationships/image" Target="../media/image21.png"/><Relationship Id="rId2" Type="http://schemas.openxmlformats.org/officeDocument/2006/relationships/image" Target="../media/image18.svg"/><Relationship Id="rId1" Type="http://schemas.openxmlformats.org/officeDocument/2006/relationships/image" Target="../media/image18.png"/><Relationship Id="rId6" Type="http://schemas.openxmlformats.org/officeDocument/2006/relationships/image" Target="../media/image22.svg"/><Relationship Id="rId5" Type="http://schemas.openxmlformats.org/officeDocument/2006/relationships/image" Target="../media/image20.png"/><Relationship Id="rId10" Type="http://schemas.openxmlformats.org/officeDocument/2006/relationships/image" Target="../media/image26.svg"/><Relationship Id="rId4" Type="http://schemas.openxmlformats.org/officeDocument/2006/relationships/image" Target="../media/image20.svg"/><Relationship Id="rId9" Type="http://schemas.openxmlformats.org/officeDocument/2006/relationships/image" Target="../media/image22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14.png"/><Relationship Id="rId7" Type="http://schemas.openxmlformats.org/officeDocument/2006/relationships/image" Target="../media/image16.png"/><Relationship Id="rId2" Type="http://schemas.openxmlformats.org/officeDocument/2006/relationships/image" Target="../media/image8.svg"/><Relationship Id="rId1" Type="http://schemas.openxmlformats.org/officeDocument/2006/relationships/image" Target="../media/image13.png"/><Relationship Id="rId6" Type="http://schemas.openxmlformats.org/officeDocument/2006/relationships/image" Target="../media/image12.svg"/><Relationship Id="rId5" Type="http://schemas.openxmlformats.org/officeDocument/2006/relationships/image" Target="../media/image15.png"/><Relationship Id="rId10" Type="http://schemas.openxmlformats.org/officeDocument/2006/relationships/image" Target="../media/image16.svg"/><Relationship Id="rId4" Type="http://schemas.openxmlformats.org/officeDocument/2006/relationships/image" Target="../media/image10.svg"/><Relationship Id="rId9" Type="http://schemas.openxmlformats.org/officeDocument/2006/relationships/image" Target="../media/image17.pn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svg"/><Relationship Id="rId3" Type="http://schemas.openxmlformats.org/officeDocument/2006/relationships/image" Target="../media/image19.png"/><Relationship Id="rId7" Type="http://schemas.openxmlformats.org/officeDocument/2006/relationships/image" Target="../media/image21.png"/><Relationship Id="rId2" Type="http://schemas.openxmlformats.org/officeDocument/2006/relationships/image" Target="../media/image18.svg"/><Relationship Id="rId1" Type="http://schemas.openxmlformats.org/officeDocument/2006/relationships/image" Target="../media/image18.png"/><Relationship Id="rId6" Type="http://schemas.openxmlformats.org/officeDocument/2006/relationships/image" Target="../media/image22.svg"/><Relationship Id="rId5" Type="http://schemas.openxmlformats.org/officeDocument/2006/relationships/image" Target="../media/image20.png"/><Relationship Id="rId10" Type="http://schemas.openxmlformats.org/officeDocument/2006/relationships/image" Target="../media/image26.svg"/><Relationship Id="rId4" Type="http://schemas.openxmlformats.org/officeDocument/2006/relationships/image" Target="../media/image20.svg"/><Relationship Id="rId9" Type="http://schemas.openxmlformats.org/officeDocument/2006/relationships/image" Target="../media/image2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64555B4-12A9-4915-AEA6-C62476500993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11A0A0A-927E-4779-8703-C029D49B62D2}">
      <dgm:prSet/>
      <dgm:spPr/>
      <dgm:t>
        <a:bodyPr/>
        <a:lstStyle/>
        <a:p>
          <a:pPr>
            <a:lnSpc>
              <a:spcPct val="100000"/>
            </a:lnSpc>
          </a:pPr>
          <a:r>
            <a:rPr lang="cs-CZ" dirty="0"/>
            <a:t>ekologický (naučné cesty do okolní přírody)</a:t>
          </a:r>
          <a:endParaRPr lang="en-US" dirty="0"/>
        </a:p>
      </dgm:t>
    </dgm:pt>
    <dgm:pt modelId="{FF4F89C1-B605-46DB-98B7-C339406078C6}" type="parTrans" cxnId="{FB828F15-E9DA-47AF-8DC8-2EA7DE4CDD22}">
      <dgm:prSet/>
      <dgm:spPr/>
      <dgm:t>
        <a:bodyPr/>
        <a:lstStyle/>
        <a:p>
          <a:endParaRPr lang="en-US"/>
        </a:p>
      </dgm:t>
    </dgm:pt>
    <dgm:pt modelId="{C1A825DA-4B8B-4E78-A254-F10D8B4FA101}" type="sibTrans" cxnId="{FB828F15-E9DA-47AF-8DC8-2EA7DE4CDD22}">
      <dgm:prSet/>
      <dgm:spPr/>
      <dgm:t>
        <a:bodyPr/>
        <a:lstStyle/>
        <a:p>
          <a:endParaRPr lang="en-US"/>
        </a:p>
      </dgm:t>
    </dgm:pt>
    <dgm:pt modelId="{E1681740-FAF0-4ACB-8E9D-438898956612}">
      <dgm:prSet/>
      <dgm:spPr/>
      <dgm:t>
        <a:bodyPr/>
        <a:lstStyle/>
        <a:p>
          <a:pPr>
            <a:lnSpc>
              <a:spcPct val="100000"/>
            </a:lnSpc>
          </a:pPr>
          <a:r>
            <a:rPr lang="cs-CZ"/>
            <a:t>Vikýřník (časopis o škole tvořený žáky)</a:t>
          </a:r>
          <a:endParaRPr lang="en-US"/>
        </a:p>
      </dgm:t>
    </dgm:pt>
    <dgm:pt modelId="{77D59614-5E80-4F82-B71E-F3FF385E8308}" type="parTrans" cxnId="{D226EC23-EFAE-4D2D-94C9-1B969A2F649C}">
      <dgm:prSet/>
      <dgm:spPr/>
      <dgm:t>
        <a:bodyPr/>
        <a:lstStyle/>
        <a:p>
          <a:endParaRPr lang="en-US"/>
        </a:p>
      </dgm:t>
    </dgm:pt>
    <dgm:pt modelId="{3DED4851-DC9D-427E-B935-5EFFC6AC7D5C}" type="sibTrans" cxnId="{D226EC23-EFAE-4D2D-94C9-1B969A2F649C}">
      <dgm:prSet/>
      <dgm:spPr/>
      <dgm:t>
        <a:bodyPr/>
        <a:lstStyle/>
        <a:p>
          <a:endParaRPr lang="en-US"/>
        </a:p>
      </dgm:t>
    </dgm:pt>
    <dgm:pt modelId="{E6E5464E-8725-498C-AF9D-058A6DFAB6BC}">
      <dgm:prSet/>
      <dgm:spPr/>
      <dgm:t>
        <a:bodyPr/>
        <a:lstStyle/>
        <a:p>
          <a:pPr>
            <a:lnSpc>
              <a:spcPct val="100000"/>
            </a:lnSpc>
          </a:pPr>
          <a:r>
            <a:rPr lang="cs-CZ"/>
            <a:t>sportovní - atletika ,gymnastika, florbal, volejbal , házená</a:t>
          </a:r>
          <a:endParaRPr lang="en-US"/>
        </a:p>
      </dgm:t>
    </dgm:pt>
    <dgm:pt modelId="{0E7B1E09-AF28-4572-A1AA-A59BA4183CD9}" type="parTrans" cxnId="{A6A8FBCB-CC17-42DE-8A99-9D9D4B54EC9D}">
      <dgm:prSet/>
      <dgm:spPr/>
      <dgm:t>
        <a:bodyPr/>
        <a:lstStyle/>
        <a:p>
          <a:endParaRPr lang="en-US"/>
        </a:p>
      </dgm:t>
    </dgm:pt>
    <dgm:pt modelId="{6680FD52-4176-4FA2-8130-DB7565495AF4}" type="sibTrans" cxnId="{A6A8FBCB-CC17-42DE-8A99-9D9D4B54EC9D}">
      <dgm:prSet/>
      <dgm:spPr/>
      <dgm:t>
        <a:bodyPr/>
        <a:lstStyle/>
        <a:p>
          <a:endParaRPr lang="en-US"/>
        </a:p>
      </dgm:t>
    </dgm:pt>
    <dgm:pt modelId="{1CC99335-1087-4195-8A76-CE89CAB0ADE5}">
      <dgm:prSet/>
      <dgm:spPr/>
      <dgm:t>
        <a:bodyPr/>
        <a:lstStyle/>
        <a:p>
          <a:pPr>
            <a:lnSpc>
              <a:spcPct val="100000"/>
            </a:lnSpc>
          </a:pPr>
          <a:r>
            <a:rPr lang="cs-CZ"/>
            <a:t>pěvecký</a:t>
          </a:r>
          <a:endParaRPr lang="en-US"/>
        </a:p>
      </dgm:t>
    </dgm:pt>
    <dgm:pt modelId="{2332AFC9-32B7-424B-954B-7CE3BB99D355}" type="parTrans" cxnId="{DC06B7B6-33C7-46A3-A1C3-CF42C2528FB2}">
      <dgm:prSet/>
      <dgm:spPr/>
      <dgm:t>
        <a:bodyPr/>
        <a:lstStyle/>
        <a:p>
          <a:endParaRPr lang="en-US"/>
        </a:p>
      </dgm:t>
    </dgm:pt>
    <dgm:pt modelId="{0E3FA76A-A1D8-4C07-B4D6-D52753765451}" type="sibTrans" cxnId="{DC06B7B6-33C7-46A3-A1C3-CF42C2528FB2}">
      <dgm:prSet/>
      <dgm:spPr/>
      <dgm:t>
        <a:bodyPr/>
        <a:lstStyle/>
        <a:p>
          <a:endParaRPr lang="en-US"/>
        </a:p>
      </dgm:t>
    </dgm:pt>
    <dgm:pt modelId="{F646C5F9-F570-4617-8E3C-1AAD38705FC0}">
      <dgm:prSet/>
      <dgm:spPr/>
      <dgm:t>
        <a:bodyPr/>
        <a:lstStyle/>
        <a:p>
          <a:pPr>
            <a:lnSpc>
              <a:spcPct val="100000"/>
            </a:lnSpc>
          </a:pPr>
          <a:r>
            <a:rPr lang="cs-CZ"/>
            <a:t>taneční </a:t>
          </a:r>
          <a:endParaRPr lang="en-US"/>
        </a:p>
      </dgm:t>
    </dgm:pt>
    <dgm:pt modelId="{B44C0198-8769-4CBB-B507-D9BEAC817E57}" type="parTrans" cxnId="{F6461B2F-6E9E-4FF3-976F-D664385287F0}">
      <dgm:prSet/>
      <dgm:spPr/>
      <dgm:t>
        <a:bodyPr/>
        <a:lstStyle/>
        <a:p>
          <a:endParaRPr lang="en-US"/>
        </a:p>
      </dgm:t>
    </dgm:pt>
    <dgm:pt modelId="{961F692D-7976-42CF-9F6E-8C1C7247C053}" type="sibTrans" cxnId="{F6461B2F-6E9E-4FF3-976F-D664385287F0}">
      <dgm:prSet/>
      <dgm:spPr/>
      <dgm:t>
        <a:bodyPr/>
        <a:lstStyle/>
        <a:p>
          <a:endParaRPr lang="en-US"/>
        </a:p>
      </dgm:t>
    </dgm:pt>
    <dgm:pt modelId="{1DC7862F-6E4B-4BE2-A59F-5BCF90FB8360}" type="pres">
      <dgm:prSet presAssocID="{564555B4-12A9-4915-AEA6-C62476500993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F4B465C-C7E7-458A-B20E-2A468A5320ED}" type="pres">
      <dgm:prSet presAssocID="{211A0A0A-927E-4779-8703-C029D49B62D2}" presName="compNode" presStyleCnt="0"/>
      <dgm:spPr/>
    </dgm:pt>
    <dgm:pt modelId="{53232C1C-96B0-412C-8CD0-03F0AC0A2515}" type="pres">
      <dgm:prSet presAssocID="{211A0A0A-927E-4779-8703-C029D49B62D2}" presName="bgRect" presStyleLbl="bgShp" presStyleIdx="0" presStyleCnt="5"/>
      <dgm:spPr/>
    </dgm:pt>
    <dgm:pt modelId="{FC95DE62-7DD2-4681-8B7F-B2ADE318FA5D}" type="pres">
      <dgm:prSet presAssocID="{211A0A0A-927E-4779-8703-C029D49B62D2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Wind Chime"/>
        </a:ext>
      </dgm:extLst>
    </dgm:pt>
    <dgm:pt modelId="{6C21136D-7309-44E9-BEFC-24724C962DDE}" type="pres">
      <dgm:prSet presAssocID="{211A0A0A-927E-4779-8703-C029D49B62D2}" presName="spaceRect" presStyleCnt="0"/>
      <dgm:spPr/>
    </dgm:pt>
    <dgm:pt modelId="{F60FA63F-C6BB-446D-AAFD-621BED8C478C}" type="pres">
      <dgm:prSet presAssocID="{211A0A0A-927E-4779-8703-C029D49B62D2}" presName="parTx" presStyleLbl="revTx" presStyleIdx="0" presStyleCnt="5">
        <dgm:presLayoutVars>
          <dgm:chMax val="0"/>
          <dgm:chPref val="0"/>
        </dgm:presLayoutVars>
      </dgm:prSet>
      <dgm:spPr/>
      <dgm:t>
        <a:bodyPr/>
        <a:lstStyle/>
        <a:p>
          <a:endParaRPr lang="cs-CZ"/>
        </a:p>
      </dgm:t>
    </dgm:pt>
    <dgm:pt modelId="{63E64A2E-554F-44E1-B131-08A67D467CC6}" type="pres">
      <dgm:prSet presAssocID="{C1A825DA-4B8B-4E78-A254-F10D8B4FA101}" presName="sibTrans" presStyleCnt="0"/>
      <dgm:spPr/>
    </dgm:pt>
    <dgm:pt modelId="{7C5283D5-1AA4-40C6-B0AE-BD29F8082A15}" type="pres">
      <dgm:prSet presAssocID="{E1681740-FAF0-4ACB-8E9D-438898956612}" presName="compNode" presStyleCnt="0"/>
      <dgm:spPr/>
    </dgm:pt>
    <dgm:pt modelId="{8477DB13-AB9A-4710-8E0B-67867AC1727F}" type="pres">
      <dgm:prSet presAssocID="{E1681740-FAF0-4ACB-8E9D-438898956612}" presName="bgRect" presStyleLbl="bgShp" presStyleIdx="1" presStyleCnt="5"/>
      <dgm:spPr/>
    </dgm:pt>
    <dgm:pt modelId="{E7546A04-BEA0-4FEE-AFE5-23333B5FF253}" type="pres">
      <dgm:prSet presAssocID="{E1681740-FAF0-4ACB-8E9D-438898956612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oustache Face with Solid Fill"/>
        </a:ext>
      </dgm:extLst>
    </dgm:pt>
    <dgm:pt modelId="{9A993046-56AF-4354-8367-CDABCDC0F415}" type="pres">
      <dgm:prSet presAssocID="{E1681740-FAF0-4ACB-8E9D-438898956612}" presName="spaceRect" presStyleCnt="0"/>
      <dgm:spPr/>
    </dgm:pt>
    <dgm:pt modelId="{C5664D89-A827-4510-89E2-5E0139F60CCE}" type="pres">
      <dgm:prSet presAssocID="{E1681740-FAF0-4ACB-8E9D-438898956612}" presName="parTx" presStyleLbl="revTx" presStyleIdx="1" presStyleCnt="5">
        <dgm:presLayoutVars>
          <dgm:chMax val="0"/>
          <dgm:chPref val="0"/>
        </dgm:presLayoutVars>
      </dgm:prSet>
      <dgm:spPr/>
      <dgm:t>
        <a:bodyPr/>
        <a:lstStyle/>
        <a:p>
          <a:endParaRPr lang="cs-CZ"/>
        </a:p>
      </dgm:t>
    </dgm:pt>
    <dgm:pt modelId="{218F4FB5-D2BF-43D1-93B9-992898C494B3}" type="pres">
      <dgm:prSet presAssocID="{3DED4851-DC9D-427E-B935-5EFFC6AC7D5C}" presName="sibTrans" presStyleCnt="0"/>
      <dgm:spPr/>
    </dgm:pt>
    <dgm:pt modelId="{AB89DB14-F76A-41A2-8899-6541389CD184}" type="pres">
      <dgm:prSet presAssocID="{E6E5464E-8725-498C-AF9D-058A6DFAB6BC}" presName="compNode" presStyleCnt="0"/>
      <dgm:spPr/>
    </dgm:pt>
    <dgm:pt modelId="{D9C4D000-26D7-454E-BC46-F6976B02D107}" type="pres">
      <dgm:prSet presAssocID="{E6E5464E-8725-498C-AF9D-058A6DFAB6BC}" presName="bgRect" presStyleLbl="bgShp" presStyleIdx="2" presStyleCnt="5"/>
      <dgm:spPr/>
    </dgm:pt>
    <dgm:pt modelId="{D5C784E3-467B-4823-8AB5-D9F26E60788E}" type="pres">
      <dgm:prSet presAssocID="{E6E5464E-8725-498C-AF9D-058A6DFAB6BC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Water Polo player"/>
        </a:ext>
      </dgm:extLst>
    </dgm:pt>
    <dgm:pt modelId="{699DEBFA-C447-4427-B82C-C3A254384E5E}" type="pres">
      <dgm:prSet presAssocID="{E6E5464E-8725-498C-AF9D-058A6DFAB6BC}" presName="spaceRect" presStyleCnt="0"/>
      <dgm:spPr/>
    </dgm:pt>
    <dgm:pt modelId="{7161D7BE-B48E-494D-9FA7-A394199FD297}" type="pres">
      <dgm:prSet presAssocID="{E6E5464E-8725-498C-AF9D-058A6DFAB6BC}" presName="parTx" presStyleLbl="revTx" presStyleIdx="2" presStyleCnt="5">
        <dgm:presLayoutVars>
          <dgm:chMax val="0"/>
          <dgm:chPref val="0"/>
        </dgm:presLayoutVars>
      </dgm:prSet>
      <dgm:spPr/>
      <dgm:t>
        <a:bodyPr/>
        <a:lstStyle/>
        <a:p>
          <a:endParaRPr lang="cs-CZ"/>
        </a:p>
      </dgm:t>
    </dgm:pt>
    <dgm:pt modelId="{2989B08F-F829-4354-A855-A9EA9C05AD07}" type="pres">
      <dgm:prSet presAssocID="{6680FD52-4176-4FA2-8130-DB7565495AF4}" presName="sibTrans" presStyleCnt="0"/>
      <dgm:spPr/>
    </dgm:pt>
    <dgm:pt modelId="{7F2F1011-4208-4762-930B-5DBBE7BFE0C4}" type="pres">
      <dgm:prSet presAssocID="{1CC99335-1087-4195-8A76-CE89CAB0ADE5}" presName="compNode" presStyleCnt="0"/>
      <dgm:spPr/>
    </dgm:pt>
    <dgm:pt modelId="{30AF77B0-2519-40D0-AB31-EB1F0B312AFF}" type="pres">
      <dgm:prSet presAssocID="{1CC99335-1087-4195-8A76-CE89CAB0ADE5}" presName="bgRect" presStyleLbl="bgShp" presStyleIdx="3" presStyleCnt="5"/>
      <dgm:spPr/>
    </dgm:pt>
    <dgm:pt modelId="{64AEFC80-0792-435B-8132-88F1294D79C4}" type="pres">
      <dgm:prSet presAssocID="{1CC99335-1087-4195-8A76-CE89CAB0ADE5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lue"/>
        </a:ext>
      </dgm:extLst>
    </dgm:pt>
    <dgm:pt modelId="{9FC20D67-0C43-4E2B-9527-040FBF8F0B65}" type="pres">
      <dgm:prSet presAssocID="{1CC99335-1087-4195-8A76-CE89CAB0ADE5}" presName="spaceRect" presStyleCnt="0"/>
      <dgm:spPr/>
    </dgm:pt>
    <dgm:pt modelId="{A1D841ED-8767-4F3C-A6D8-D21BE2D0C2F7}" type="pres">
      <dgm:prSet presAssocID="{1CC99335-1087-4195-8A76-CE89CAB0ADE5}" presName="parTx" presStyleLbl="revTx" presStyleIdx="3" presStyleCnt="5">
        <dgm:presLayoutVars>
          <dgm:chMax val="0"/>
          <dgm:chPref val="0"/>
        </dgm:presLayoutVars>
      </dgm:prSet>
      <dgm:spPr/>
      <dgm:t>
        <a:bodyPr/>
        <a:lstStyle/>
        <a:p>
          <a:endParaRPr lang="cs-CZ"/>
        </a:p>
      </dgm:t>
    </dgm:pt>
    <dgm:pt modelId="{D1BE5978-57B5-4560-8B3B-7C5717741CAB}" type="pres">
      <dgm:prSet presAssocID="{0E3FA76A-A1D8-4C07-B4D6-D52753765451}" presName="sibTrans" presStyleCnt="0"/>
      <dgm:spPr/>
    </dgm:pt>
    <dgm:pt modelId="{BE5BBF32-213D-4F28-99CE-59B5DADCEABE}" type="pres">
      <dgm:prSet presAssocID="{F646C5F9-F570-4617-8E3C-1AAD38705FC0}" presName="compNode" presStyleCnt="0"/>
      <dgm:spPr/>
    </dgm:pt>
    <dgm:pt modelId="{54E22EE5-2B0E-4F66-B8D2-6F4B2954F412}" type="pres">
      <dgm:prSet presAssocID="{F646C5F9-F570-4617-8E3C-1AAD38705FC0}" presName="bgRect" presStyleLbl="bgShp" presStyleIdx="4" presStyleCnt="5"/>
      <dgm:spPr/>
    </dgm:pt>
    <dgm:pt modelId="{A2BE978F-FB34-4A25-8B84-39BA6E97B4DD}" type="pres">
      <dgm:prSet presAssocID="{F646C5F9-F570-4617-8E3C-1AAD38705FC0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ance Steps"/>
        </a:ext>
      </dgm:extLst>
    </dgm:pt>
    <dgm:pt modelId="{17073BD4-5F19-4E56-AEA4-2DDDE3931C34}" type="pres">
      <dgm:prSet presAssocID="{F646C5F9-F570-4617-8E3C-1AAD38705FC0}" presName="spaceRect" presStyleCnt="0"/>
      <dgm:spPr/>
    </dgm:pt>
    <dgm:pt modelId="{19B52C2A-2629-45EA-9643-FC675E8CEC43}" type="pres">
      <dgm:prSet presAssocID="{F646C5F9-F570-4617-8E3C-1AAD38705FC0}" presName="parTx" presStyleLbl="revTx" presStyleIdx="4" presStyleCnt="5">
        <dgm:presLayoutVars>
          <dgm:chMax val="0"/>
          <dgm:chPref val="0"/>
        </dgm:presLayoutVars>
      </dgm:prSet>
      <dgm:spPr/>
      <dgm:t>
        <a:bodyPr/>
        <a:lstStyle/>
        <a:p>
          <a:endParaRPr lang="cs-CZ"/>
        </a:p>
      </dgm:t>
    </dgm:pt>
  </dgm:ptLst>
  <dgm:cxnLst>
    <dgm:cxn modelId="{FB828F15-E9DA-47AF-8DC8-2EA7DE4CDD22}" srcId="{564555B4-12A9-4915-AEA6-C62476500993}" destId="{211A0A0A-927E-4779-8703-C029D49B62D2}" srcOrd="0" destOrd="0" parTransId="{FF4F89C1-B605-46DB-98B7-C339406078C6}" sibTransId="{C1A825DA-4B8B-4E78-A254-F10D8B4FA101}"/>
    <dgm:cxn modelId="{D226EC23-EFAE-4D2D-94C9-1B969A2F649C}" srcId="{564555B4-12A9-4915-AEA6-C62476500993}" destId="{E1681740-FAF0-4ACB-8E9D-438898956612}" srcOrd="1" destOrd="0" parTransId="{77D59614-5E80-4F82-B71E-F3FF385E8308}" sibTransId="{3DED4851-DC9D-427E-B935-5EFFC6AC7D5C}"/>
    <dgm:cxn modelId="{DC06B7B6-33C7-46A3-A1C3-CF42C2528FB2}" srcId="{564555B4-12A9-4915-AEA6-C62476500993}" destId="{1CC99335-1087-4195-8A76-CE89CAB0ADE5}" srcOrd="3" destOrd="0" parTransId="{2332AFC9-32B7-424B-954B-7CE3BB99D355}" sibTransId="{0E3FA76A-A1D8-4C07-B4D6-D52753765451}"/>
    <dgm:cxn modelId="{0333DFF2-FCC4-43C1-9865-9C09FECB7322}" type="presOf" srcId="{1CC99335-1087-4195-8A76-CE89CAB0ADE5}" destId="{A1D841ED-8767-4F3C-A6D8-D21BE2D0C2F7}" srcOrd="0" destOrd="0" presId="urn:microsoft.com/office/officeart/2018/2/layout/IconVerticalSolidList"/>
    <dgm:cxn modelId="{D233BFF8-28DB-4E6D-8725-9B5DC16F6E3D}" type="presOf" srcId="{211A0A0A-927E-4779-8703-C029D49B62D2}" destId="{F60FA63F-C6BB-446D-AAFD-621BED8C478C}" srcOrd="0" destOrd="0" presId="urn:microsoft.com/office/officeart/2018/2/layout/IconVerticalSolidList"/>
    <dgm:cxn modelId="{F6461B2F-6E9E-4FF3-976F-D664385287F0}" srcId="{564555B4-12A9-4915-AEA6-C62476500993}" destId="{F646C5F9-F570-4617-8E3C-1AAD38705FC0}" srcOrd="4" destOrd="0" parTransId="{B44C0198-8769-4CBB-B507-D9BEAC817E57}" sibTransId="{961F692D-7976-42CF-9F6E-8C1C7247C053}"/>
    <dgm:cxn modelId="{105201AF-9EED-427E-B409-25715079D162}" type="presOf" srcId="{F646C5F9-F570-4617-8E3C-1AAD38705FC0}" destId="{19B52C2A-2629-45EA-9643-FC675E8CEC43}" srcOrd="0" destOrd="0" presId="urn:microsoft.com/office/officeart/2018/2/layout/IconVerticalSolidList"/>
    <dgm:cxn modelId="{A6A8FBCB-CC17-42DE-8A99-9D9D4B54EC9D}" srcId="{564555B4-12A9-4915-AEA6-C62476500993}" destId="{E6E5464E-8725-498C-AF9D-058A6DFAB6BC}" srcOrd="2" destOrd="0" parTransId="{0E7B1E09-AF28-4572-A1AA-A59BA4183CD9}" sibTransId="{6680FD52-4176-4FA2-8130-DB7565495AF4}"/>
    <dgm:cxn modelId="{04649386-D56F-401B-92A9-64E0FA2F3DAD}" type="presOf" srcId="{E1681740-FAF0-4ACB-8E9D-438898956612}" destId="{C5664D89-A827-4510-89E2-5E0139F60CCE}" srcOrd="0" destOrd="0" presId="urn:microsoft.com/office/officeart/2018/2/layout/IconVerticalSolidList"/>
    <dgm:cxn modelId="{81EFC8D4-F3A7-4F70-97B6-6618D6919724}" type="presOf" srcId="{E6E5464E-8725-498C-AF9D-058A6DFAB6BC}" destId="{7161D7BE-B48E-494D-9FA7-A394199FD297}" srcOrd="0" destOrd="0" presId="urn:microsoft.com/office/officeart/2018/2/layout/IconVerticalSolidList"/>
    <dgm:cxn modelId="{84EFF26B-B10A-4E3E-A6EE-AF29D7D255F9}" type="presOf" srcId="{564555B4-12A9-4915-AEA6-C62476500993}" destId="{1DC7862F-6E4B-4BE2-A59F-5BCF90FB8360}" srcOrd="0" destOrd="0" presId="urn:microsoft.com/office/officeart/2018/2/layout/IconVerticalSolidList"/>
    <dgm:cxn modelId="{2B4233F0-0061-4D56-A601-5811ADD89F19}" type="presParOf" srcId="{1DC7862F-6E4B-4BE2-A59F-5BCF90FB8360}" destId="{3F4B465C-C7E7-458A-B20E-2A468A5320ED}" srcOrd="0" destOrd="0" presId="urn:microsoft.com/office/officeart/2018/2/layout/IconVerticalSolidList"/>
    <dgm:cxn modelId="{C0A26816-A54C-4E21-9934-EF652686A240}" type="presParOf" srcId="{3F4B465C-C7E7-458A-B20E-2A468A5320ED}" destId="{53232C1C-96B0-412C-8CD0-03F0AC0A2515}" srcOrd="0" destOrd="0" presId="urn:microsoft.com/office/officeart/2018/2/layout/IconVerticalSolidList"/>
    <dgm:cxn modelId="{0695CA2F-E14A-40B9-B0AA-6248FC6E2AD9}" type="presParOf" srcId="{3F4B465C-C7E7-458A-B20E-2A468A5320ED}" destId="{FC95DE62-7DD2-4681-8B7F-B2ADE318FA5D}" srcOrd="1" destOrd="0" presId="urn:microsoft.com/office/officeart/2018/2/layout/IconVerticalSolidList"/>
    <dgm:cxn modelId="{A86617F3-D8CF-4110-9985-04A78D435155}" type="presParOf" srcId="{3F4B465C-C7E7-458A-B20E-2A468A5320ED}" destId="{6C21136D-7309-44E9-BEFC-24724C962DDE}" srcOrd="2" destOrd="0" presId="urn:microsoft.com/office/officeart/2018/2/layout/IconVerticalSolidList"/>
    <dgm:cxn modelId="{DB6F6CD0-AE8A-4808-9BD6-101C988E6111}" type="presParOf" srcId="{3F4B465C-C7E7-458A-B20E-2A468A5320ED}" destId="{F60FA63F-C6BB-446D-AAFD-621BED8C478C}" srcOrd="3" destOrd="0" presId="urn:microsoft.com/office/officeart/2018/2/layout/IconVerticalSolidList"/>
    <dgm:cxn modelId="{E04AC112-5570-4C10-8DE9-FA394CF184CE}" type="presParOf" srcId="{1DC7862F-6E4B-4BE2-A59F-5BCF90FB8360}" destId="{63E64A2E-554F-44E1-B131-08A67D467CC6}" srcOrd="1" destOrd="0" presId="urn:microsoft.com/office/officeart/2018/2/layout/IconVerticalSolidList"/>
    <dgm:cxn modelId="{48B19ED6-002D-4DD9-8CD3-F2686D1BDF87}" type="presParOf" srcId="{1DC7862F-6E4B-4BE2-A59F-5BCF90FB8360}" destId="{7C5283D5-1AA4-40C6-B0AE-BD29F8082A15}" srcOrd="2" destOrd="0" presId="urn:microsoft.com/office/officeart/2018/2/layout/IconVerticalSolidList"/>
    <dgm:cxn modelId="{E2E5334A-F45D-4E89-A739-17A8DE3D3B19}" type="presParOf" srcId="{7C5283D5-1AA4-40C6-B0AE-BD29F8082A15}" destId="{8477DB13-AB9A-4710-8E0B-67867AC1727F}" srcOrd="0" destOrd="0" presId="urn:microsoft.com/office/officeart/2018/2/layout/IconVerticalSolidList"/>
    <dgm:cxn modelId="{835E82B6-5B17-4EC4-A061-875FAFABAD62}" type="presParOf" srcId="{7C5283D5-1AA4-40C6-B0AE-BD29F8082A15}" destId="{E7546A04-BEA0-4FEE-AFE5-23333B5FF253}" srcOrd="1" destOrd="0" presId="urn:microsoft.com/office/officeart/2018/2/layout/IconVerticalSolidList"/>
    <dgm:cxn modelId="{25BEFE65-0E45-4629-8B93-87385D3D9BEE}" type="presParOf" srcId="{7C5283D5-1AA4-40C6-B0AE-BD29F8082A15}" destId="{9A993046-56AF-4354-8367-CDABCDC0F415}" srcOrd="2" destOrd="0" presId="urn:microsoft.com/office/officeart/2018/2/layout/IconVerticalSolidList"/>
    <dgm:cxn modelId="{288D5E9F-E8AD-4C11-9482-590EE237F43C}" type="presParOf" srcId="{7C5283D5-1AA4-40C6-B0AE-BD29F8082A15}" destId="{C5664D89-A827-4510-89E2-5E0139F60CCE}" srcOrd="3" destOrd="0" presId="urn:microsoft.com/office/officeart/2018/2/layout/IconVerticalSolidList"/>
    <dgm:cxn modelId="{217114FC-7038-4467-B5DA-2D6A684BF2CF}" type="presParOf" srcId="{1DC7862F-6E4B-4BE2-A59F-5BCF90FB8360}" destId="{218F4FB5-D2BF-43D1-93B9-992898C494B3}" srcOrd="3" destOrd="0" presId="urn:microsoft.com/office/officeart/2018/2/layout/IconVerticalSolidList"/>
    <dgm:cxn modelId="{61585716-9097-474E-AA53-3A31DB96D4E2}" type="presParOf" srcId="{1DC7862F-6E4B-4BE2-A59F-5BCF90FB8360}" destId="{AB89DB14-F76A-41A2-8899-6541389CD184}" srcOrd="4" destOrd="0" presId="urn:microsoft.com/office/officeart/2018/2/layout/IconVerticalSolidList"/>
    <dgm:cxn modelId="{2EE78BFF-D45F-445F-844C-DBAB637A5FE4}" type="presParOf" srcId="{AB89DB14-F76A-41A2-8899-6541389CD184}" destId="{D9C4D000-26D7-454E-BC46-F6976B02D107}" srcOrd="0" destOrd="0" presId="urn:microsoft.com/office/officeart/2018/2/layout/IconVerticalSolidList"/>
    <dgm:cxn modelId="{7568BA76-9523-4884-9E3A-E062F23682FC}" type="presParOf" srcId="{AB89DB14-F76A-41A2-8899-6541389CD184}" destId="{D5C784E3-467B-4823-8AB5-D9F26E60788E}" srcOrd="1" destOrd="0" presId="urn:microsoft.com/office/officeart/2018/2/layout/IconVerticalSolidList"/>
    <dgm:cxn modelId="{4982CC2C-EB7B-4084-8E52-99EEC6CF828F}" type="presParOf" srcId="{AB89DB14-F76A-41A2-8899-6541389CD184}" destId="{699DEBFA-C447-4427-B82C-C3A254384E5E}" srcOrd="2" destOrd="0" presId="urn:microsoft.com/office/officeart/2018/2/layout/IconVerticalSolidList"/>
    <dgm:cxn modelId="{584670A6-48AE-4E94-91C3-A7519228F5BB}" type="presParOf" srcId="{AB89DB14-F76A-41A2-8899-6541389CD184}" destId="{7161D7BE-B48E-494D-9FA7-A394199FD297}" srcOrd="3" destOrd="0" presId="urn:microsoft.com/office/officeart/2018/2/layout/IconVerticalSolidList"/>
    <dgm:cxn modelId="{DA9D83F5-4227-4272-8D0D-33D628C52AC9}" type="presParOf" srcId="{1DC7862F-6E4B-4BE2-A59F-5BCF90FB8360}" destId="{2989B08F-F829-4354-A855-A9EA9C05AD07}" srcOrd="5" destOrd="0" presId="urn:microsoft.com/office/officeart/2018/2/layout/IconVerticalSolidList"/>
    <dgm:cxn modelId="{3D90E1F1-10AD-4FF5-A3D1-96F3F748261B}" type="presParOf" srcId="{1DC7862F-6E4B-4BE2-A59F-5BCF90FB8360}" destId="{7F2F1011-4208-4762-930B-5DBBE7BFE0C4}" srcOrd="6" destOrd="0" presId="urn:microsoft.com/office/officeart/2018/2/layout/IconVerticalSolidList"/>
    <dgm:cxn modelId="{7086A9EA-DC08-4821-B32A-41FC2BF65377}" type="presParOf" srcId="{7F2F1011-4208-4762-930B-5DBBE7BFE0C4}" destId="{30AF77B0-2519-40D0-AB31-EB1F0B312AFF}" srcOrd="0" destOrd="0" presId="urn:microsoft.com/office/officeart/2018/2/layout/IconVerticalSolidList"/>
    <dgm:cxn modelId="{1ABF4A54-76EB-4C12-AF62-9458D76D3524}" type="presParOf" srcId="{7F2F1011-4208-4762-930B-5DBBE7BFE0C4}" destId="{64AEFC80-0792-435B-8132-88F1294D79C4}" srcOrd="1" destOrd="0" presId="urn:microsoft.com/office/officeart/2018/2/layout/IconVerticalSolidList"/>
    <dgm:cxn modelId="{809A90C4-816B-451F-ADD6-8AB36AFF5E5B}" type="presParOf" srcId="{7F2F1011-4208-4762-930B-5DBBE7BFE0C4}" destId="{9FC20D67-0C43-4E2B-9527-040FBF8F0B65}" srcOrd="2" destOrd="0" presId="urn:microsoft.com/office/officeart/2018/2/layout/IconVerticalSolidList"/>
    <dgm:cxn modelId="{AEABB8EE-488D-40D6-B784-B2463E7CD804}" type="presParOf" srcId="{7F2F1011-4208-4762-930B-5DBBE7BFE0C4}" destId="{A1D841ED-8767-4F3C-A6D8-D21BE2D0C2F7}" srcOrd="3" destOrd="0" presId="urn:microsoft.com/office/officeart/2018/2/layout/IconVerticalSolidList"/>
    <dgm:cxn modelId="{456208B5-5B3B-4AFB-954A-78113CCFBB4A}" type="presParOf" srcId="{1DC7862F-6E4B-4BE2-A59F-5BCF90FB8360}" destId="{D1BE5978-57B5-4560-8B3B-7C5717741CAB}" srcOrd="7" destOrd="0" presId="urn:microsoft.com/office/officeart/2018/2/layout/IconVerticalSolidList"/>
    <dgm:cxn modelId="{0A355946-458D-434B-8FA4-EEA430079B0E}" type="presParOf" srcId="{1DC7862F-6E4B-4BE2-A59F-5BCF90FB8360}" destId="{BE5BBF32-213D-4F28-99CE-59B5DADCEABE}" srcOrd="8" destOrd="0" presId="urn:microsoft.com/office/officeart/2018/2/layout/IconVerticalSolidList"/>
    <dgm:cxn modelId="{44AFCD38-E81B-491E-98D4-5DCABD45B767}" type="presParOf" srcId="{BE5BBF32-213D-4F28-99CE-59B5DADCEABE}" destId="{54E22EE5-2B0E-4F66-B8D2-6F4B2954F412}" srcOrd="0" destOrd="0" presId="urn:microsoft.com/office/officeart/2018/2/layout/IconVerticalSolidList"/>
    <dgm:cxn modelId="{0BF2B4D3-2DD7-4F66-ADF8-8A77406D42DB}" type="presParOf" srcId="{BE5BBF32-213D-4F28-99CE-59B5DADCEABE}" destId="{A2BE978F-FB34-4A25-8B84-39BA6E97B4DD}" srcOrd="1" destOrd="0" presId="urn:microsoft.com/office/officeart/2018/2/layout/IconVerticalSolidList"/>
    <dgm:cxn modelId="{DEBE0513-085B-4169-B79A-90359CCC7D8D}" type="presParOf" srcId="{BE5BBF32-213D-4F28-99CE-59B5DADCEABE}" destId="{17073BD4-5F19-4E56-AEA4-2DDDE3931C34}" srcOrd="2" destOrd="0" presId="urn:microsoft.com/office/officeart/2018/2/layout/IconVerticalSolidList"/>
    <dgm:cxn modelId="{BEEAD857-C220-42ED-A68F-14F4062518D2}" type="presParOf" srcId="{BE5BBF32-213D-4F28-99CE-59B5DADCEABE}" destId="{19B52C2A-2629-45EA-9643-FC675E8CEC43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64555B4-12A9-4915-AEA6-C62476500993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11A0A0A-927E-4779-8703-C029D49B62D2}">
      <dgm:prSet/>
      <dgm:spPr/>
      <dgm:t>
        <a:bodyPr/>
        <a:lstStyle/>
        <a:p>
          <a:pPr>
            <a:lnSpc>
              <a:spcPct val="100000"/>
            </a:lnSpc>
          </a:pPr>
          <a:r>
            <a:rPr lang="cs-CZ">
              <a:solidFill>
                <a:schemeClr val="tx1"/>
              </a:solidFill>
            </a:rPr>
            <a:t>hra na klavír a hudební nauka (ve spolupráci se ZUŠ UH)</a:t>
          </a:r>
          <a:endParaRPr lang="en-US">
            <a:solidFill>
              <a:schemeClr val="tx1"/>
            </a:solidFill>
          </a:endParaRPr>
        </a:p>
      </dgm:t>
    </dgm:pt>
    <dgm:pt modelId="{FF4F89C1-B605-46DB-98B7-C339406078C6}" type="parTrans" cxnId="{FB828F15-E9DA-47AF-8DC8-2EA7DE4CDD22}">
      <dgm:prSet/>
      <dgm:spPr/>
      <dgm:t>
        <a:bodyPr/>
        <a:lstStyle/>
        <a:p>
          <a:endParaRPr lang="en-US"/>
        </a:p>
      </dgm:t>
    </dgm:pt>
    <dgm:pt modelId="{C1A825DA-4B8B-4E78-A254-F10D8B4FA101}" type="sibTrans" cxnId="{FB828F15-E9DA-47AF-8DC8-2EA7DE4CDD22}">
      <dgm:prSet/>
      <dgm:spPr/>
      <dgm:t>
        <a:bodyPr/>
        <a:lstStyle/>
        <a:p>
          <a:endParaRPr lang="en-US"/>
        </a:p>
      </dgm:t>
    </dgm:pt>
    <dgm:pt modelId="{E1681740-FAF0-4ACB-8E9D-438898956612}">
      <dgm:prSet/>
      <dgm:spPr/>
      <dgm:t>
        <a:bodyPr/>
        <a:lstStyle/>
        <a:p>
          <a:pPr>
            <a:lnSpc>
              <a:spcPct val="100000"/>
            </a:lnSpc>
            <a:buFont typeface="Arial" panose="020B0604020202020204" pitchFamily="34" charset="0"/>
            <a:buChar char="•"/>
          </a:pPr>
          <a:r>
            <a:rPr lang="cs-CZ"/>
            <a:t>Šikovné ručičky (výtvarný)</a:t>
          </a:r>
          <a:endParaRPr lang="en-US"/>
        </a:p>
      </dgm:t>
    </dgm:pt>
    <dgm:pt modelId="{77D59614-5E80-4F82-B71E-F3FF385E8308}" type="parTrans" cxnId="{D226EC23-EFAE-4D2D-94C9-1B969A2F649C}">
      <dgm:prSet/>
      <dgm:spPr/>
      <dgm:t>
        <a:bodyPr/>
        <a:lstStyle/>
        <a:p>
          <a:endParaRPr lang="en-US"/>
        </a:p>
      </dgm:t>
    </dgm:pt>
    <dgm:pt modelId="{3DED4851-DC9D-427E-B935-5EFFC6AC7D5C}" type="sibTrans" cxnId="{D226EC23-EFAE-4D2D-94C9-1B969A2F649C}">
      <dgm:prSet/>
      <dgm:spPr/>
      <dgm:t>
        <a:bodyPr/>
        <a:lstStyle/>
        <a:p>
          <a:endParaRPr lang="en-US"/>
        </a:p>
      </dgm:t>
    </dgm:pt>
    <dgm:pt modelId="{E6E5464E-8725-498C-AF9D-058A6DFAB6BC}">
      <dgm:prSet/>
      <dgm:spPr/>
      <dgm:t>
        <a:bodyPr/>
        <a:lstStyle/>
        <a:p>
          <a:pPr>
            <a:lnSpc>
              <a:spcPct val="100000"/>
            </a:lnSpc>
          </a:pPr>
          <a:r>
            <a:rPr lang="cs-CZ"/>
            <a:t>náboženství</a:t>
          </a:r>
          <a:endParaRPr lang="en-US"/>
        </a:p>
      </dgm:t>
    </dgm:pt>
    <dgm:pt modelId="{0E7B1E09-AF28-4572-A1AA-A59BA4183CD9}" type="parTrans" cxnId="{A6A8FBCB-CC17-42DE-8A99-9D9D4B54EC9D}">
      <dgm:prSet/>
      <dgm:spPr/>
      <dgm:t>
        <a:bodyPr/>
        <a:lstStyle/>
        <a:p>
          <a:endParaRPr lang="en-US"/>
        </a:p>
      </dgm:t>
    </dgm:pt>
    <dgm:pt modelId="{6680FD52-4176-4FA2-8130-DB7565495AF4}" type="sibTrans" cxnId="{A6A8FBCB-CC17-42DE-8A99-9D9D4B54EC9D}">
      <dgm:prSet/>
      <dgm:spPr/>
      <dgm:t>
        <a:bodyPr/>
        <a:lstStyle/>
        <a:p>
          <a:endParaRPr lang="en-US"/>
        </a:p>
      </dgm:t>
    </dgm:pt>
    <dgm:pt modelId="{1CC99335-1087-4195-8A76-CE89CAB0ADE5}">
      <dgm:prSet/>
      <dgm:spPr/>
      <dgm:t>
        <a:bodyPr/>
        <a:lstStyle/>
        <a:p>
          <a:pPr>
            <a:lnSpc>
              <a:spcPct val="100000"/>
            </a:lnSpc>
          </a:pPr>
          <a:r>
            <a:rPr lang="cs-CZ"/>
            <a:t>angličtina</a:t>
          </a:r>
          <a:endParaRPr lang="en-US"/>
        </a:p>
      </dgm:t>
    </dgm:pt>
    <dgm:pt modelId="{2332AFC9-32B7-424B-954B-7CE3BB99D355}" type="parTrans" cxnId="{DC06B7B6-33C7-46A3-A1C3-CF42C2528FB2}">
      <dgm:prSet/>
      <dgm:spPr/>
      <dgm:t>
        <a:bodyPr/>
        <a:lstStyle/>
        <a:p>
          <a:endParaRPr lang="en-US"/>
        </a:p>
      </dgm:t>
    </dgm:pt>
    <dgm:pt modelId="{0E3FA76A-A1D8-4C07-B4D6-D52753765451}" type="sibTrans" cxnId="{DC06B7B6-33C7-46A3-A1C3-CF42C2528FB2}">
      <dgm:prSet/>
      <dgm:spPr/>
      <dgm:t>
        <a:bodyPr/>
        <a:lstStyle/>
        <a:p>
          <a:endParaRPr lang="en-US"/>
        </a:p>
      </dgm:t>
    </dgm:pt>
    <dgm:pt modelId="{F646C5F9-F570-4617-8E3C-1AAD38705FC0}">
      <dgm:prSet/>
      <dgm:spPr/>
      <dgm:t>
        <a:bodyPr/>
        <a:lstStyle/>
        <a:p>
          <a:pPr>
            <a:lnSpc>
              <a:spcPct val="100000"/>
            </a:lnSpc>
          </a:pPr>
          <a:r>
            <a:rPr lang="cs-CZ"/>
            <a:t>němčina</a:t>
          </a:r>
          <a:endParaRPr lang="en-US"/>
        </a:p>
      </dgm:t>
    </dgm:pt>
    <dgm:pt modelId="{B44C0198-8769-4CBB-B507-D9BEAC817E57}" type="parTrans" cxnId="{F6461B2F-6E9E-4FF3-976F-D664385287F0}">
      <dgm:prSet/>
      <dgm:spPr/>
      <dgm:t>
        <a:bodyPr/>
        <a:lstStyle/>
        <a:p>
          <a:endParaRPr lang="en-US"/>
        </a:p>
      </dgm:t>
    </dgm:pt>
    <dgm:pt modelId="{961F692D-7976-42CF-9F6E-8C1C7247C053}" type="sibTrans" cxnId="{F6461B2F-6E9E-4FF3-976F-D664385287F0}">
      <dgm:prSet/>
      <dgm:spPr/>
      <dgm:t>
        <a:bodyPr/>
        <a:lstStyle/>
        <a:p>
          <a:endParaRPr lang="en-US"/>
        </a:p>
      </dgm:t>
    </dgm:pt>
    <dgm:pt modelId="{1DC7862F-6E4B-4BE2-A59F-5BCF90FB8360}" type="pres">
      <dgm:prSet presAssocID="{564555B4-12A9-4915-AEA6-C62476500993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F4B465C-C7E7-458A-B20E-2A468A5320ED}" type="pres">
      <dgm:prSet presAssocID="{211A0A0A-927E-4779-8703-C029D49B62D2}" presName="compNode" presStyleCnt="0"/>
      <dgm:spPr/>
    </dgm:pt>
    <dgm:pt modelId="{53232C1C-96B0-412C-8CD0-03F0AC0A2515}" type="pres">
      <dgm:prSet presAssocID="{211A0A0A-927E-4779-8703-C029D49B62D2}" presName="bgRect" presStyleLbl="bgShp" presStyleIdx="0" presStyleCnt="5"/>
      <dgm:spPr/>
    </dgm:pt>
    <dgm:pt modelId="{FC95DE62-7DD2-4681-8B7F-B2ADE318FA5D}" type="pres">
      <dgm:prSet presAssocID="{211A0A0A-927E-4779-8703-C029D49B62D2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iano Keys"/>
        </a:ext>
      </dgm:extLst>
    </dgm:pt>
    <dgm:pt modelId="{6C21136D-7309-44E9-BEFC-24724C962DDE}" type="pres">
      <dgm:prSet presAssocID="{211A0A0A-927E-4779-8703-C029D49B62D2}" presName="spaceRect" presStyleCnt="0"/>
      <dgm:spPr/>
    </dgm:pt>
    <dgm:pt modelId="{F60FA63F-C6BB-446D-AAFD-621BED8C478C}" type="pres">
      <dgm:prSet presAssocID="{211A0A0A-927E-4779-8703-C029D49B62D2}" presName="parTx" presStyleLbl="revTx" presStyleIdx="0" presStyleCnt="5">
        <dgm:presLayoutVars>
          <dgm:chMax val="0"/>
          <dgm:chPref val="0"/>
        </dgm:presLayoutVars>
      </dgm:prSet>
      <dgm:spPr/>
      <dgm:t>
        <a:bodyPr/>
        <a:lstStyle/>
        <a:p>
          <a:endParaRPr lang="cs-CZ"/>
        </a:p>
      </dgm:t>
    </dgm:pt>
    <dgm:pt modelId="{63E64A2E-554F-44E1-B131-08A67D467CC6}" type="pres">
      <dgm:prSet presAssocID="{C1A825DA-4B8B-4E78-A254-F10D8B4FA101}" presName="sibTrans" presStyleCnt="0"/>
      <dgm:spPr/>
    </dgm:pt>
    <dgm:pt modelId="{7C5283D5-1AA4-40C6-B0AE-BD29F8082A15}" type="pres">
      <dgm:prSet presAssocID="{E1681740-FAF0-4ACB-8E9D-438898956612}" presName="compNode" presStyleCnt="0"/>
      <dgm:spPr/>
    </dgm:pt>
    <dgm:pt modelId="{8477DB13-AB9A-4710-8E0B-67867AC1727F}" type="pres">
      <dgm:prSet presAssocID="{E1681740-FAF0-4ACB-8E9D-438898956612}" presName="bgRect" presStyleLbl="bgShp" presStyleIdx="1" presStyleCnt="5"/>
      <dgm:spPr/>
    </dgm:pt>
    <dgm:pt modelId="{E7546A04-BEA0-4FEE-AFE5-23333B5FF253}" type="pres">
      <dgm:prSet presAssocID="{E1681740-FAF0-4ACB-8E9D-438898956612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aleta"/>
        </a:ext>
      </dgm:extLst>
    </dgm:pt>
    <dgm:pt modelId="{9A993046-56AF-4354-8367-CDABCDC0F415}" type="pres">
      <dgm:prSet presAssocID="{E1681740-FAF0-4ACB-8E9D-438898956612}" presName="spaceRect" presStyleCnt="0"/>
      <dgm:spPr/>
    </dgm:pt>
    <dgm:pt modelId="{C5664D89-A827-4510-89E2-5E0139F60CCE}" type="pres">
      <dgm:prSet presAssocID="{E1681740-FAF0-4ACB-8E9D-438898956612}" presName="parTx" presStyleLbl="revTx" presStyleIdx="1" presStyleCnt="5">
        <dgm:presLayoutVars>
          <dgm:chMax val="0"/>
          <dgm:chPref val="0"/>
        </dgm:presLayoutVars>
      </dgm:prSet>
      <dgm:spPr/>
      <dgm:t>
        <a:bodyPr/>
        <a:lstStyle/>
        <a:p>
          <a:endParaRPr lang="cs-CZ"/>
        </a:p>
      </dgm:t>
    </dgm:pt>
    <dgm:pt modelId="{218F4FB5-D2BF-43D1-93B9-992898C494B3}" type="pres">
      <dgm:prSet presAssocID="{3DED4851-DC9D-427E-B935-5EFFC6AC7D5C}" presName="sibTrans" presStyleCnt="0"/>
      <dgm:spPr/>
    </dgm:pt>
    <dgm:pt modelId="{AB89DB14-F76A-41A2-8899-6541389CD184}" type="pres">
      <dgm:prSet presAssocID="{E6E5464E-8725-498C-AF9D-058A6DFAB6BC}" presName="compNode" presStyleCnt="0"/>
      <dgm:spPr/>
    </dgm:pt>
    <dgm:pt modelId="{D9C4D000-26D7-454E-BC46-F6976B02D107}" type="pres">
      <dgm:prSet presAssocID="{E6E5464E-8725-498C-AF9D-058A6DFAB6BC}" presName="bgRect" presStyleLbl="bgShp" presStyleIdx="2" presStyleCnt="5"/>
      <dgm:spPr/>
    </dgm:pt>
    <dgm:pt modelId="{D5C784E3-467B-4823-8AB5-D9F26E60788E}" type="pres">
      <dgm:prSet presAssocID="{E6E5464E-8725-498C-AF9D-058A6DFAB6BC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rdce"/>
        </a:ext>
      </dgm:extLst>
    </dgm:pt>
    <dgm:pt modelId="{699DEBFA-C447-4427-B82C-C3A254384E5E}" type="pres">
      <dgm:prSet presAssocID="{E6E5464E-8725-498C-AF9D-058A6DFAB6BC}" presName="spaceRect" presStyleCnt="0"/>
      <dgm:spPr/>
    </dgm:pt>
    <dgm:pt modelId="{7161D7BE-B48E-494D-9FA7-A394199FD297}" type="pres">
      <dgm:prSet presAssocID="{E6E5464E-8725-498C-AF9D-058A6DFAB6BC}" presName="parTx" presStyleLbl="revTx" presStyleIdx="2" presStyleCnt="5">
        <dgm:presLayoutVars>
          <dgm:chMax val="0"/>
          <dgm:chPref val="0"/>
        </dgm:presLayoutVars>
      </dgm:prSet>
      <dgm:spPr/>
      <dgm:t>
        <a:bodyPr/>
        <a:lstStyle/>
        <a:p>
          <a:endParaRPr lang="cs-CZ"/>
        </a:p>
      </dgm:t>
    </dgm:pt>
    <dgm:pt modelId="{2989B08F-F829-4354-A855-A9EA9C05AD07}" type="pres">
      <dgm:prSet presAssocID="{6680FD52-4176-4FA2-8130-DB7565495AF4}" presName="sibTrans" presStyleCnt="0"/>
      <dgm:spPr/>
    </dgm:pt>
    <dgm:pt modelId="{7F2F1011-4208-4762-930B-5DBBE7BFE0C4}" type="pres">
      <dgm:prSet presAssocID="{1CC99335-1087-4195-8A76-CE89CAB0ADE5}" presName="compNode" presStyleCnt="0"/>
      <dgm:spPr/>
    </dgm:pt>
    <dgm:pt modelId="{30AF77B0-2519-40D0-AB31-EB1F0B312AFF}" type="pres">
      <dgm:prSet presAssocID="{1CC99335-1087-4195-8A76-CE89CAB0ADE5}" presName="bgRect" presStyleLbl="bgShp" presStyleIdx="3" presStyleCnt="5"/>
      <dgm:spPr/>
    </dgm:pt>
    <dgm:pt modelId="{64AEFC80-0792-435B-8132-88F1294D79C4}" type="pres">
      <dgm:prSet presAssocID="{1CC99335-1087-4195-8A76-CE89CAB0ADE5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lóbus: Afrika a Evropa"/>
        </a:ext>
      </dgm:extLst>
    </dgm:pt>
    <dgm:pt modelId="{9FC20D67-0C43-4E2B-9527-040FBF8F0B65}" type="pres">
      <dgm:prSet presAssocID="{1CC99335-1087-4195-8A76-CE89CAB0ADE5}" presName="spaceRect" presStyleCnt="0"/>
      <dgm:spPr/>
    </dgm:pt>
    <dgm:pt modelId="{A1D841ED-8767-4F3C-A6D8-D21BE2D0C2F7}" type="pres">
      <dgm:prSet presAssocID="{1CC99335-1087-4195-8A76-CE89CAB0ADE5}" presName="parTx" presStyleLbl="revTx" presStyleIdx="3" presStyleCnt="5">
        <dgm:presLayoutVars>
          <dgm:chMax val="0"/>
          <dgm:chPref val="0"/>
        </dgm:presLayoutVars>
      </dgm:prSet>
      <dgm:spPr/>
      <dgm:t>
        <a:bodyPr/>
        <a:lstStyle/>
        <a:p>
          <a:endParaRPr lang="cs-CZ"/>
        </a:p>
      </dgm:t>
    </dgm:pt>
    <dgm:pt modelId="{D1BE5978-57B5-4560-8B3B-7C5717741CAB}" type="pres">
      <dgm:prSet presAssocID="{0E3FA76A-A1D8-4C07-B4D6-D52753765451}" presName="sibTrans" presStyleCnt="0"/>
      <dgm:spPr/>
    </dgm:pt>
    <dgm:pt modelId="{BE5BBF32-213D-4F28-99CE-59B5DADCEABE}" type="pres">
      <dgm:prSet presAssocID="{F646C5F9-F570-4617-8E3C-1AAD38705FC0}" presName="compNode" presStyleCnt="0"/>
      <dgm:spPr/>
    </dgm:pt>
    <dgm:pt modelId="{54E22EE5-2B0E-4F66-B8D2-6F4B2954F412}" type="pres">
      <dgm:prSet presAssocID="{F646C5F9-F570-4617-8E3C-1AAD38705FC0}" presName="bgRect" presStyleLbl="bgShp" presStyleIdx="4" presStyleCnt="5"/>
      <dgm:spPr/>
    </dgm:pt>
    <dgm:pt modelId="{A2BE978F-FB34-4A25-8B84-39BA6E97B4DD}" type="pres">
      <dgm:prSet presAssocID="{F646C5F9-F570-4617-8E3C-1AAD38705FC0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17073BD4-5F19-4E56-AEA4-2DDDE3931C34}" type="pres">
      <dgm:prSet presAssocID="{F646C5F9-F570-4617-8E3C-1AAD38705FC0}" presName="spaceRect" presStyleCnt="0"/>
      <dgm:spPr/>
    </dgm:pt>
    <dgm:pt modelId="{19B52C2A-2629-45EA-9643-FC675E8CEC43}" type="pres">
      <dgm:prSet presAssocID="{F646C5F9-F570-4617-8E3C-1AAD38705FC0}" presName="parTx" presStyleLbl="revTx" presStyleIdx="4" presStyleCnt="5">
        <dgm:presLayoutVars>
          <dgm:chMax val="0"/>
          <dgm:chPref val="0"/>
        </dgm:presLayoutVars>
      </dgm:prSet>
      <dgm:spPr/>
      <dgm:t>
        <a:bodyPr/>
        <a:lstStyle/>
        <a:p>
          <a:endParaRPr lang="cs-CZ"/>
        </a:p>
      </dgm:t>
    </dgm:pt>
  </dgm:ptLst>
  <dgm:cxnLst>
    <dgm:cxn modelId="{FB828F15-E9DA-47AF-8DC8-2EA7DE4CDD22}" srcId="{564555B4-12A9-4915-AEA6-C62476500993}" destId="{211A0A0A-927E-4779-8703-C029D49B62D2}" srcOrd="0" destOrd="0" parTransId="{FF4F89C1-B605-46DB-98B7-C339406078C6}" sibTransId="{C1A825DA-4B8B-4E78-A254-F10D8B4FA101}"/>
    <dgm:cxn modelId="{D226EC23-EFAE-4D2D-94C9-1B969A2F649C}" srcId="{564555B4-12A9-4915-AEA6-C62476500993}" destId="{E1681740-FAF0-4ACB-8E9D-438898956612}" srcOrd="1" destOrd="0" parTransId="{77D59614-5E80-4F82-B71E-F3FF385E8308}" sibTransId="{3DED4851-DC9D-427E-B935-5EFFC6AC7D5C}"/>
    <dgm:cxn modelId="{DC06B7B6-33C7-46A3-A1C3-CF42C2528FB2}" srcId="{564555B4-12A9-4915-AEA6-C62476500993}" destId="{1CC99335-1087-4195-8A76-CE89CAB0ADE5}" srcOrd="3" destOrd="0" parTransId="{2332AFC9-32B7-424B-954B-7CE3BB99D355}" sibTransId="{0E3FA76A-A1D8-4C07-B4D6-D52753765451}"/>
    <dgm:cxn modelId="{0333DFF2-FCC4-43C1-9865-9C09FECB7322}" type="presOf" srcId="{1CC99335-1087-4195-8A76-CE89CAB0ADE5}" destId="{A1D841ED-8767-4F3C-A6D8-D21BE2D0C2F7}" srcOrd="0" destOrd="0" presId="urn:microsoft.com/office/officeart/2018/2/layout/IconVerticalSolidList"/>
    <dgm:cxn modelId="{D233BFF8-28DB-4E6D-8725-9B5DC16F6E3D}" type="presOf" srcId="{211A0A0A-927E-4779-8703-C029D49B62D2}" destId="{F60FA63F-C6BB-446D-AAFD-621BED8C478C}" srcOrd="0" destOrd="0" presId="urn:microsoft.com/office/officeart/2018/2/layout/IconVerticalSolidList"/>
    <dgm:cxn modelId="{F6461B2F-6E9E-4FF3-976F-D664385287F0}" srcId="{564555B4-12A9-4915-AEA6-C62476500993}" destId="{F646C5F9-F570-4617-8E3C-1AAD38705FC0}" srcOrd="4" destOrd="0" parTransId="{B44C0198-8769-4CBB-B507-D9BEAC817E57}" sibTransId="{961F692D-7976-42CF-9F6E-8C1C7247C053}"/>
    <dgm:cxn modelId="{105201AF-9EED-427E-B409-25715079D162}" type="presOf" srcId="{F646C5F9-F570-4617-8E3C-1AAD38705FC0}" destId="{19B52C2A-2629-45EA-9643-FC675E8CEC43}" srcOrd="0" destOrd="0" presId="urn:microsoft.com/office/officeart/2018/2/layout/IconVerticalSolidList"/>
    <dgm:cxn modelId="{A6A8FBCB-CC17-42DE-8A99-9D9D4B54EC9D}" srcId="{564555B4-12A9-4915-AEA6-C62476500993}" destId="{E6E5464E-8725-498C-AF9D-058A6DFAB6BC}" srcOrd="2" destOrd="0" parTransId="{0E7B1E09-AF28-4572-A1AA-A59BA4183CD9}" sibTransId="{6680FD52-4176-4FA2-8130-DB7565495AF4}"/>
    <dgm:cxn modelId="{04649386-D56F-401B-92A9-64E0FA2F3DAD}" type="presOf" srcId="{E1681740-FAF0-4ACB-8E9D-438898956612}" destId="{C5664D89-A827-4510-89E2-5E0139F60CCE}" srcOrd="0" destOrd="0" presId="urn:microsoft.com/office/officeart/2018/2/layout/IconVerticalSolidList"/>
    <dgm:cxn modelId="{81EFC8D4-F3A7-4F70-97B6-6618D6919724}" type="presOf" srcId="{E6E5464E-8725-498C-AF9D-058A6DFAB6BC}" destId="{7161D7BE-B48E-494D-9FA7-A394199FD297}" srcOrd="0" destOrd="0" presId="urn:microsoft.com/office/officeart/2018/2/layout/IconVerticalSolidList"/>
    <dgm:cxn modelId="{84EFF26B-B10A-4E3E-A6EE-AF29D7D255F9}" type="presOf" srcId="{564555B4-12A9-4915-AEA6-C62476500993}" destId="{1DC7862F-6E4B-4BE2-A59F-5BCF90FB8360}" srcOrd="0" destOrd="0" presId="urn:microsoft.com/office/officeart/2018/2/layout/IconVerticalSolidList"/>
    <dgm:cxn modelId="{2B4233F0-0061-4D56-A601-5811ADD89F19}" type="presParOf" srcId="{1DC7862F-6E4B-4BE2-A59F-5BCF90FB8360}" destId="{3F4B465C-C7E7-458A-B20E-2A468A5320ED}" srcOrd="0" destOrd="0" presId="urn:microsoft.com/office/officeart/2018/2/layout/IconVerticalSolidList"/>
    <dgm:cxn modelId="{C0A26816-A54C-4E21-9934-EF652686A240}" type="presParOf" srcId="{3F4B465C-C7E7-458A-B20E-2A468A5320ED}" destId="{53232C1C-96B0-412C-8CD0-03F0AC0A2515}" srcOrd="0" destOrd="0" presId="urn:microsoft.com/office/officeart/2018/2/layout/IconVerticalSolidList"/>
    <dgm:cxn modelId="{0695CA2F-E14A-40B9-B0AA-6248FC6E2AD9}" type="presParOf" srcId="{3F4B465C-C7E7-458A-B20E-2A468A5320ED}" destId="{FC95DE62-7DD2-4681-8B7F-B2ADE318FA5D}" srcOrd="1" destOrd="0" presId="urn:microsoft.com/office/officeart/2018/2/layout/IconVerticalSolidList"/>
    <dgm:cxn modelId="{A86617F3-D8CF-4110-9985-04A78D435155}" type="presParOf" srcId="{3F4B465C-C7E7-458A-B20E-2A468A5320ED}" destId="{6C21136D-7309-44E9-BEFC-24724C962DDE}" srcOrd="2" destOrd="0" presId="urn:microsoft.com/office/officeart/2018/2/layout/IconVerticalSolidList"/>
    <dgm:cxn modelId="{DB6F6CD0-AE8A-4808-9BD6-101C988E6111}" type="presParOf" srcId="{3F4B465C-C7E7-458A-B20E-2A468A5320ED}" destId="{F60FA63F-C6BB-446D-AAFD-621BED8C478C}" srcOrd="3" destOrd="0" presId="urn:microsoft.com/office/officeart/2018/2/layout/IconVerticalSolidList"/>
    <dgm:cxn modelId="{E04AC112-5570-4C10-8DE9-FA394CF184CE}" type="presParOf" srcId="{1DC7862F-6E4B-4BE2-A59F-5BCF90FB8360}" destId="{63E64A2E-554F-44E1-B131-08A67D467CC6}" srcOrd="1" destOrd="0" presId="urn:microsoft.com/office/officeart/2018/2/layout/IconVerticalSolidList"/>
    <dgm:cxn modelId="{48B19ED6-002D-4DD9-8CD3-F2686D1BDF87}" type="presParOf" srcId="{1DC7862F-6E4B-4BE2-A59F-5BCF90FB8360}" destId="{7C5283D5-1AA4-40C6-B0AE-BD29F8082A15}" srcOrd="2" destOrd="0" presId="urn:microsoft.com/office/officeart/2018/2/layout/IconVerticalSolidList"/>
    <dgm:cxn modelId="{E2E5334A-F45D-4E89-A739-17A8DE3D3B19}" type="presParOf" srcId="{7C5283D5-1AA4-40C6-B0AE-BD29F8082A15}" destId="{8477DB13-AB9A-4710-8E0B-67867AC1727F}" srcOrd="0" destOrd="0" presId="urn:microsoft.com/office/officeart/2018/2/layout/IconVerticalSolidList"/>
    <dgm:cxn modelId="{835E82B6-5B17-4EC4-A061-875FAFABAD62}" type="presParOf" srcId="{7C5283D5-1AA4-40C6-B0AE-BD29F8082A15}" destId="{E7546A04-BEA0-4FEE-AFE5-23333B5FF253}" srcOrd="1" destOrd="0" presId="urn:microsoft.com/office/officeart/2018/2/layout/IconVerticalSolidList"/>
    <dgm:cxn modelId="{25BEFE65-0E45-4629-8B93-87385D3D9BEE}" type="presParOf" srcId="{7C5283D5-1AA4-40C6-B0AE-BD29F8082A15}" destId="{9A993046-56AF-4354-8367-CDABCDC0F415}" srcOrd="2" destOrd="0" presId="urn:microsoft.com/office/officeart/2018/2/layout/IconVerticalSolidList"/>
    <dgm:cxn modelId="{288D5E9F-E8AD-4C11-9482-590EE237F43C}" type="presParOf" srcId="{7C5283D5-1AA4-40C6-B0AE-BD29F8082A15}" destId="{C5664D89-A827-4510-89E2-5E0139F60CCE}" srcOrd="3" destOrd="0" presId="urn:microsoft.com/office/officeart/2018/2/layout/IconVerticalSolidList"/>
    <dgm:cxn modelId="{217114FC-7038-4467-B5DA-2D6A684BF2CF}" type="presParOf" srcId="{1DC7862F-6E4B-4BE2-A59F-5BCF90FB8360}" destId="{218F4FB5-D2BF-43D1-93B9-992898C494B3}" srcOrd="3" destOrd="0" presId="urn:microsoft.com/office/officeart/2018/2/layout/IconVerticalSolidList"/>
    <dgm:cxn modelId="{61585716-9097-474E-AA53-3A31DB96D4E2}" type="presParOf" srcId="{1DC7862F-6E4B-4BE2-A59F-5BCF90FB8360}" destId="{AB89DB14-F76A-41A2-8899-6541389CD184}" srcOrd="4" destOrd="0" presId="urn:microsoft.com/office/officeart/2018/2/layout/IconVerticalSolidList"/>
    <dgm:cxn modelId="{2EE78BFF-D45F-445F-844C-DBAB637A5FE4}" type="presParOf" srcId="{AB89DB14-F76A-41A2-8899-6541389CD184}" destId="{D9C4D000-26D7-454E-BC46-F6976B02D107}" srcOrd="0" destOrd="0" presId="urn:microsoft.com/office/officeart/2018/2/layout/IconVerticalSolidList"/>
    <dgm:cxn modelId="{7568BA76-9523-4884-9E3A-E062F23682FC}" type="presParOf" srcId="{AB89DB14-F76A-41A2-8899-6541389CD184}" destId="{D5C784E3-467B-4823-8AB5-D9F26E60788E}" srcOrd="1" destOrd="0" presId="urn:microsoft.com/office/officeart/2018/2/layout/IconVerticalSolidList"/>
    <dgm:cxn modelId="{4982CC2C-EB7B-4084-8E52-99EEC6CF828F}" type="presParOf" srcId="{AB89DB14-F76A-41A2-8899-6541389CD184}" destId="{699DEBFA-C447-4427-B82C-C3A254384E5E}" srcOrd="2" destOrd="0" presId="urn:microsoft.com/office/officeart/2018/2/layout/IconVerticalSolidList"/>
    <dgm:cxn modelId="{584670A6-48AE-4E94-91C3-A7519228F5BB}" type="presParOf" srcId="{AB89DB14-F76A-41A2-8899-6541389CD184}" destId="{7161D7BE-B48E-494D-9FA7-A394199FD297}" srcOrd="3" destOrd="0" presId="urn:microsoft.com/office/officeart/2018/2/layout/IconVerticalSolidList"/>
    <dgm:cxn modelId="{DA9D83F5-4227-4272-8D0D-33D628C52AC9}" type="presParOf" srcId="{1DC7862F-6E4B-4BE2-A59F-5BCF90FB8360}" destId="{2989B08F-F829-4354-A855-A9EA9C05AD07}" srcOrd="5" destOrd="0" presId="urn:microsoft.com/office/officeart/2018/2/layout/IconVerticalSolidList"/>
    <dgm:cxn modelId="{3D90E1F1-10AD-4FF5-A3D1-96F3F748261B}" type="presParOf" srcId="{1DC7862F-6E4B-4BE2-A59F-5BCF90FB8360}" destId="{7F2F1011-4208-4762-930B-5DBBE7BFE0C4}" srcOrd="6" destOrd="0" presId="urn:microsoft.com/office/officeart/2018/2/layout/IconVerticalSolidList"/>
    <dgm:cxn modelId="{7086A9EA-DC08-4821-B32A-41FC2BF65377}" type="presParOf" srcId="{7F2F1011-4208-4762-930B-5DBBE7BFE0C4}" destId="{30AF77B0-2519-40D0-AB31-EB1F0B312AFF}" srcOrd="0" destOrd="0" presId="urn:microsoft.com/office/officeart/2018/2/layout/IconVerticalSolidList"/>
    <dgm:cxn modelId="{1ABF4A54-76EB-4C12-AF62-9458D76D3524}" type="presParOf" srcId="{7F2F1011-4208-4762-930B-5DBBE7BFE0C4}" destId="{64AEFC80-0792-435B-8132-88F1294D79C4}" srcOrd="1" destOrd="0" presId="urn:microsoft.com/office/officeart/2018/2/layout/IconVerticalSolidList"/>
    <dgm:cxn modelId="{809A90C4-816B-451F-ADD6-8AB36AFF5E5B}" type="presParOf" srcId="{7F2F1011-4208-4762-930B-5DBBE7BFE0C4}" destId="{9FC20D67-0C43-4E2B-9527-040FBF8F0B65}" srcOrd="2" destOrd="0" presId="urn:microsoft.com/office/officeart/2018/2/layout/IconVerticalSolidList"/>
    <dgm:cxn modelId="{AEABB8EE-488D-40D6-B784-B2463E7CD804}" type="presParOf" srcId="{7F2F1011-4208-4762-930B-5DBBE7BFE0C4}" destId="{A1D841ED-8767-4F3C-A6D8-D21BE2D0C2F7}" srcOrd="3" destOrd="0" presId="urn:microsoft.com/office/officeart/2018/2/layout/IconVerticalSolidList"/>
    <dgm:cxn modelId="{456208B5-5B3B-4AFB-954A-78113CCFBB4A}" type="presParOf" srcId="{1DC7862F-6E4B-4BE2-A59F-5BCF90FB8360}" destId="{D1BE5978-57B5-4560-8B3B-7C5717741CAB}" srcOrd="7" destOrd="0" presId="urn:microsoft.com/office/officeart/2018/2/layout/IconVerticalSolidList"/>
    <dgm:cxn modelId="{0A355946-458D-434B-8FA4-EEA430079B0E}" type="presParOf" srcId="{1DC7862F-6E4B-4BE2-A59F-5BCF90FB8360}" destId="{BE5BBF32-213D-4F28-99CE-59B5DADCEABE}" srcOrd="8" destOrd="0" presId="urn:microsoft.com/office/officeart/2018/2/layout/IconVerticalSolidList"/>
    <dgm:cxn modelId="{44AFCD38-E81B-491E-98D4-5DCABD45B767}" type="presParOf" srcId="{BE5BBF32-213D-4F28-99CE-59B5DADCEABE}" destId="{54E22EE5-2B0E-4F66-B8D2-6F4B2954F412}" srcOrd="0" destOrd="0" presId="urn:microsoft.com/office/officeart/2018/2/layout/IconVerticalSolidList"/>
    <dgm:cxn modelId="{0BF2B4D3-2DD7-4F66-ADF8-8A77406D42DB}" type="presParOf" srcId="{BE5BBF32-213D-4F28-99CE-59B5DADCEABE}" destId="{A2BE978F-FB34-4A25-8B84-39BA6E97B4DD}" srcOrd="1" destOrd="0" presId="urn:microsoft.com/office/officeart/2018/2/layout/IconVerticalSolidList"/>
    <dgm:cxn modelId="{DEBE0513-085B-4169-B79A-90359CCC7D8D}" type="presParOf" srcId="{BE5BBF32-213D-4F28-99CE-59B5DADCEABE}" destId="{17073BD4-5F19-4E56-AEA4-2DDDE3931C34}" srcOrd="2" destOrd="0" presId="urn:microsoft.com/office/officeart/2018/2/layout/IconVerticalSolidList"/>
    <dgm:cxn modelId="{BEEAD857-C220-42ED-A68F-14F4062518D2}" type="presParOf" srcId="{BE5BBF32-213D-4F28-99CE-59B5DADCEABE}" destId="{19B52C2A-2629-45EA-9643-FC675E8CEC43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232C1C-96B0-412C-8CD0-03F0AC0A2515}">
      <dsp:nvSpPr>
        <dsp:cNvPr id="0" name=""/>
        <dsp:cNvSpPr/>
      </dsp:nvSpPr>
      <dsp:spPr>
        <a:xfrm>
          <a:off x="0" y="4606"/>
          <a:ext cx="6588691" cy="98125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C95DE62-7DD2-4681-8B7F-B2ADE318FA5D}">
      <dsp:nvSpPr>
        <dsp:cNvPr id="0" name=""/>
        <dsp:cNvSpPr/>
      </dsp:nvSpPr>
      <dsp:spPr>
        <a:xfrm>
          <a:off x="296829" y="225389"/>
          <a:ext cx="539690" cy="53969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0FA63F-C6BB-446D-AAFD-621BED8C478C}">
      <dsp:nvSpPr>
        <dsp:cNvPr id="0" name=""/>
        <dsp:cNvSpPr/>
      </dsp:nvSpPr>
      <dsp:spPr>
        <a:xfrm>
          <a:off x="1133349" y="4606"/>
          <a:ext cx="5455341" cy="9812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849" tIns="103849" rIns="103849" bIns="103849" numCol="1" spcCol="1270" anchor="ctr" anchorCtr="0">
          <a:noAutofit/>
        </a:bodyPr>
        <a:lstStyle/>
        <a:p>
          <a:pPr lvl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/>
            <a:t>ekologický (naučné cesty do okolní přírody)</a:t>
          </a:r>
          <a:endParaRPr lang="en-US" sz="1900" kern="1200" dirty="0"/>
        </a:p>
      </dsp:txBody>
      <dsp:txXfrm>
        <a:off x="1133349" y="4606"/>
        <a:ext cx="5455341" cy="981254"/>
      </dsp:txXfrm>
    </dsp:sp>
    <dsp:sp modelId="{8477DB13-AB9A-4710-8E0B-67867AC1727F}">
      <dsp:nvSpPr>
        <dsp:cNvPr id="0" name=""/>
        <dsp:cNvSpPr/>
      </dsp:nvSpPr>
      <dsp:spPr>
        <a:xfrm>
          <a:off x="0" y="1231175"/>
          <a:ext cx="6588691" cy="98125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7546A04-BEA0-4FEE-AFE5-23333B5FF253}">
      <dsp:nvSpPr>
        <dsp:cNvPr id="0" name=""/>
        <dsp:cNvSpPr/>
      </dsp:nvSpPr>
      <dsp:spPr>
        <a:xfrm>
          <a:off x="296829" y="1451957"/>
          <a:ext cx="539690" cy="53969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5664D89-A827-4510-89E2-5E0139F60CCE}">
      <dsp:nvSpPr>
        <dsp:cNvPr id="0" name=""/>
        <dsp:cNvSpPr/>
      </dsp:nvSpPr>
      <dsp:spPr>
        <a:xfrm>
          <a:off x="1133349" y="1231175"/>
          <a:ext cx="5455341" cy="9812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849" tIns="103849" rIns="103849" bIns="103849" numCol="1" spcCol="1270" anchor="ctr" anchorCtr="0">
          <a:noAutofit/>
        </a:bodyPr>
        <a:lstStyle/>
        <a:p>
          <a:pPr lvl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/>
            <a:t>Vikýřník (časopis o škole tvořený žáky)</a:t>
          </a:r>
          <a:endParaRPr lang="en-US" sz="1900" kern="1200"/>
        </a:p>
      </dsp:txBody>
      <dsp:txXfrm>
        <a:off x="1133349" y="1231175"/>
        <a:ext cx="5455341" cy="981254"/>
      </dsp:txXfrm>
    </dsp:sp>
    <dsp:sp modelId="{D9C4D000-26D7-454E-BC46-F6976B02D107}">
      <dsp:nvSpPr>
        <dsp:cNvPr id="0" name=""/>
        <dsp:cNvSpPr/>
      </dsp:nvSpPr>
      <dsp:spPr>
        <a:xfrm>
          <a:off x="0" y="2457744"/>
          <a:ext cx="6588691" cy="98125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5C784E3-467B-4823-8AB5-D9F26E60788E}">
      <dsp:nvSpPr>
        <dsp:cNvPr id="0" name=""/>
        <dsp:cNvSpPr/>
      </dsp:nvSpPr>
      <dsp:spPr>
        <a:xfrm>
          <a:off x="296829" y="2678526"/>
          <a:ext cx="539690" cy="53969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61D7BE-B48E-494D-9FA7-A394199FD297}">
      <dsp:nvSpPr>
        <dsp:cNvPr id="0" name=""/>
        <dsp:cNvSpPr/>
      </dsp:nvSpPr>
      <dsp:spPr>
        <a:xfrm>
          <a:off x="1133349" y="2457744"/>
          <a:ext cx="5455341" cy="9812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849" tIns="103849" rIns="103849" bIns="103849" numCol="1" spcCol="1270" anchor="ctr" anchorCtr="0">
          <a:noAutofit/>
        </a:bodyPr>
        <a:lstStyle/>
        <a:p>
          <a:pPr lvl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/>
            <a:t>sportovní - atletika ,gymnastika, florbal, volejbal , házená</a:t>
          </a:r>
          <a:endParaRPr lang="en-US" sz="1900" kern="1200"/>
        </a:p>
      </dsp:txBody>
      <dsp:txXfrm>
        <a:off x="1133349" y="2457744"/>
        <a:ext cx="5455341" cy="981254"/>
      </dsp:txXfrm>
    </dsp:sp>
    <dsp:sp modelId="{30AF77B0-2519-40D0-AB31-EB1F0B312AFF}">
      <dsp:nvSpPr>
        <dsp:cNvPr id="0" name=""/>
        <dsp:cNvSpPr/>
      </dsp:nvSpPr>
      <dsp:spPr>
        <a:xfrm>
          <a:off x="0" y="3684312"/>
          <a:ext cx="6588691" cy="98125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AEFC80-0792-435B-8132-88F1294D79C4}">
      <dsp:nvSpPr>
        <dsp:cNvPr id="0" name=""/>
        <dsp:cNvSpPr/>
      </dsp:nvSpPr>
      <dsp:spPr>
        <a:xfrm>
          <a:off x="296829" y="3905095"/>
          <a:ext cx="539690" cy="53969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1D841ED-8767-4F3C-A6D8-D21BE2D0C2F7}">
      <dsp:nvSpPr>
        <dsp:cNvPr id="0" name=""/>
        <dsp:cNvSpPr/>
      </dsp:nvSpPr>
      <dsp:spPr>
        <a:xfrm>
          <a:off x="1133349" y="3684312"/>
          <a:ext cx="5455341" cy="9812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849" tIns="103849" rIns="103849" bIns="103849" numCol="1" spcCol="1270" anchor="ctr" anchorCtr="0">
          <a:noAutofit/>
        </a:bodyPr>
        <a:lstStyle/>
        <a:p>
          <a:pPr lvl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/>
            <a:t>pěvecký</a:t>
          </a:r>
          <a:endParaRPr lang="en-US" sz="1900" kern="1200"/>
        </a:p>
      </dsp:txBody>
      <dsp:txXfrm>
        <a:off x="1133349" y="3684312"/>
        <a:ext cx="5455341" cy="981254"/>
      </dsp:txXfrm>
    </dsp:sp>
    <dsp:sp modelId="{54E22EE5-2B0E-4F66-B8D2-6F4B2954F412}">
      <dsp:nvSpPr>
        <dsp:cNvPr id="0" name=""/>
        <dsp:cNvSpPr/>
      </dsp:nvSpPr>
      <dsp:spPr>
        <a:xfrm>
          <a:off x="0" y="4910881"/>
          <a:ext cx="6588691" cy="98125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2BE978F-FB34-4A25-8B84-39BA6E97B4DD}">
      <dsp:nvSpPr>
        <dsp:cNvPr id="0" name=""/>
        <dsp:cNvSpPr/>
      </dsp:nvSpPr>
      <dsp:spPr>
        <a:xfrm>
          <a:off x="296829" y="5131663"/>
          <a:ext cx="539690" cy="53969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B52C2A-2629-45EA-9643-FC675E8CEC43}">
      <dsp:nvSpPr>
        <dsp:cNvPr id="0" name=""/>
        <dsp:cNvSpPr/>
      </dsp:nvSpPr>
      <dsp:spPr>
        <a:xfrm>
          <a:off x="1133349" y="4910881"/>
          <a:ext cx="5455341" cy="9812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849" tIns="103849" rIns="103849" bIns="103849" numCol="1" spcCol="1270" anchor="ctr" anchorCtr="0">
          <a:noAutofit/>
        </a:bodyPr>
        <a:lstStyle/>
        <a:p>
          <a:pPr lvl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/>
            <a:t>taneční </a:t>
          </a:r>
          <a:endParaRPr lang="en-US" sz="1900" kern="1200"/>
        </a:p>
      </dsp:txBody>
      <dsp:txXfrm>
        <a:off x="1133349" y="4910881"/>
        <a:ext cx="5455341" cy="98125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232C1C-96B0-412C-8CD0-03F0AC0A2515}">
      <dsp:nvSpPr>
        <dsp:cNvPr id="0" name=""/>
        <dsp:cNvSpPr/>
      </dsp:nvSpPr>
      <dsp:spPr>
        <a:xfrm>
          <a:off x="0" y="4606"/>
          <a:ext cx="6588691" cy="98125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C95DE62-7DD2-4681-8B7F-B2ADE318FA5D}">
      <dsp:nvSpPr>
        <dsp:cNvPr id="0" name=""/>
        <dsp:cNvSpPr/>
      </dsp:nvSpPr>
      <dsp:spPr>
        <a:xfrm>
          <a:off x="296829" y="225389"/>
          <a:ext cx="539690" cy="53969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0FA63F-C6BB-446D-AAFD-621BED8C478C}">
      <dsp:nvSpPr>
        <dsp:cNvPr id="0" name=""/>
        <dsp:cNvSpPr/>
      </dsp:nvSpPr>
      <dsp:spPr>
        <a:xfrm>
          <a:off x="1133349" y="4606"/>
          <a:ext cx="5455341" cy="9812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849" tIns="103849" rIns="103849" bIns="103849" numCol="1" spcCol="1270" anchor="ctr" anchorCtr="0">
          <a:noAutofit/>
        </a:bodyPr>
        <a:lstStyle/>
        <a:p>
          <a:pPr lvl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>
              <a:solidFill>
                <a:schemeClr val="tx1"/>
              </a:solidFill>
            </a:rPr>
            <a:t>hra na klavír a hudební nauka (ve spolupráci se ZUŠ UH)</a:t>
          </a:r>
          <a:endParaRPr lang="en-US" sz="1900" kern="1200">
            <a:solidFill>
              <a:schemeClr val="tx1"/>
            </a:solidFill>
          </a:endParaRPr>
        </a:p>
      </dsp:txBody>
      <dsp:txXfrm>
        <a:off x="1133349" y="4606"/>
        <a:ext cx="5455341" cy="981254"/>
      </dsp:txXfrm>
    </dsp:sp>
    <dsp:sp modelId="{8477DB13-AB9A-4710-8E0B-67867AC1727F}">
      <dsp:nvSpPr>
        <dsp:cNvPr id="0" name=""/>
        <dsp:cNvSpPr/>
      </dsp:nvSpPr>
      <dsp:spPr>
        <a:xfrm>
          <a:off x="0" y="1231175"/>
          <a:ext cx="6588691" cy="98125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7546A04-BEA0-4FEE-AFE5-23333B5FF253}">
      <dsp:nvSpPr>
        <dsp:cNvPr id="0" name=""/>
        <dsp:cNvSpPr/>
      </dsp:nvSpPr>
      <dsp:spPr>
        <a:xfrm>
          <a:off x="296829" y="1451957"/>
          <a:ext cx="539690" cy="53969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5664D89-A827-4510-89E2-5E0139F60CCE}">
      <dsp:nvSpPr>
        <dsp:cNvPr id="0" name=""/>
        <dsp:cNvSpPr/>
      </dsp:nvSpPr>
      <dsp:spPr>
        <a:xfrm>
          <a:off x="1133349" y="1231175"/>
          <a:ext cx="5455341" cy="9812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849" tIns="103849" rIns="103849" bIns="103849" numCol="1" spcCol="1270" anchor="ctr" anchorCtr="0">
          <a:noAutofit/>
        </a:bodyPr>
        <a:lstStyle/>
        <a:p>
          <a:pPr lvl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cs-CZ" sz="1900" kern="1200"/>
            <a:t>Šikovné ručičky (výtvarný)</a:t>
          </a:r>
          <a:endParaRPr lang="en-US" sz="1900" kern="1200"/>
        </a:p>
      </dsp:txBody>
      <dsp:txXfrm>
        <a:off x="1133349" y="1231175"/>
        <a:ext cx="5455341" cy="981254"/>
      </dsp:txXfrm>
    </dsp:sp>
    <dsp:sp modelId="{D9C4D000-26D7-454E-BC46-F6976B02D107}">
      <dsp:nvSpPr>
        <dsp:cNvPr id="0" name=""/>
        <dsp:cNvSpPr/>
      </dsp:nvSpPr>
      <dsp:spPr>
        <a:xfrm>
          <a:off x="0" y="2457744"/>
          <a:ext cx="6588691" cy="98125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5C784E3-467B-4823-8AB5-D9F26E60788E}">
      <dsp:nvSpPr>
        <dsp:cNvPr id="0" name=""/>
        <dsp:cNvSpPr/>
      </dsp:nvSpPr>
      <dsp:spPr>
        <a:xfrm>
          <a:off x="296829" y="2678526"/>
          <a:ext cx="539690" cy="53969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61D7BE-B48E-494D-9FA7-A394199FD297}">
      <dsp:nvSpPr>
        <dsp:cNvPr id="0" name=""/>
        <dsp:cNvSpPr/>
      </dsp:nvSpPr>
      <dsp:spPr>
        <a:xfrm>
          <a:off x="1133349" y="2457744"/>
          <a:ext cx="5455341" cy="9812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849" tIns="103849" rIns="103849" bIns="103849" numCol="1" spcCol="1270" anchor="ctr" anchorCtr="0">
          <a:noAutofit/>
        </a:bodyPr>
        <a:lstStyle/>
        <a:p>
          <a:pPr lvl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/>
            <a:t>náboženství</a:t>
          </a:r>
          <a:endParaRPr lang="en-US" sz="1900" kern="1200"/>
        </a:p>
      </dsp:txBody>
      <dsp:txXfrm>
        <a:off x="1133349" y="2457744"/>
        <a:ext cx="5455341" cy="981254"/>
      </dsp:txXfrm>
    </dsp:sp>
    <dsp:sp modelId="{30AF77B0-2519-40D0-AB31-EB1F0B312AFF}">
      <dsp:nvSpPr>
        <dsp:cNvPr id="0" name=""/>
        <dsp:cNvSpPr/>
      </dsp:nvSpPr>
      <dsp:spPr>
        <a:xfrm>
          <a:off x="0" y="3684312"/>
          <a:ext cx="6588691" cy="98125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AEFC80-0792-435B-8132-88F1294D79C4}">
      <dsp:nvSpPr>
        <dsp:cNvPr id="0" name=""/>
        <dsp:cNvSpPr/>
      </dsp:nvSpPr>
      <dsp:spPr>
        <a:xfrm>
          <a:off x="296829" y="3905095"/>
          <a:ext cx="539690" cy="53969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1D841ED-8767-4F3C-A6D8-D21BE2D0C2F7}">
      <dsp:nvSpPr>
        <dsp:cNvPr id="0" name=""/>
        <dsp:cNvSpPr/>
      </dsp:nvSpPr>
      <dsp:spPr>
        <a:xfrm>
          <a:off x="1133349" y="3684312"/>
          <a:ext cx="5455341" cy="9812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849" tIns="103849" rIns="103849" bIns="103849" numCol="1" spcCol="1270" anchor="ctr" anchorCtr="0">
          <a:noAutofit/>
        </a:bodyPr>
        <a:lstStyle/>
        <a:p>
          <a:pPr lvl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/>
            <a:t>angličtina</a:t>
          </a:r>
          <a:endParaRPr lang="en-US" sz="1900" kern="1200"/>
        </a:p>
      </dsp:txBody>
      <dsp:txXfrm>
        <a:off x="1133349" y="3684312"/>
        <a:ext cx="5455341" cy="981254"/>
      </dsp:txXfrm>
    </dsp:sp>
    <dsp:sp modelId="{54E22EE5-2B0E-4F66-B8D2-6F4B2954F412}">
      <dsp:nvSpPr>
        <dsp:cNvPr id="0" name=""/>
        <dsp:cNvSpPr/>
      </dsp:nvSpPr>
      <dsp:spPr>
        <a:xfrm>
          <a:off x="0" y="4910881"/>
          <a:ext cx="6588691" cy="98125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2BE978F-FB34-4A25-8B84-39BA6E97B4DD}">
      <dsp:nvSpPr>
        <dsp:cNvPr id="0" name=""/>
        <dsp:cNvSpPr/>
      </dsp:nvSpPr>
      <dsp:spPr>
        <a:xfrm>
          <a:off x="296829" y="5131663"/>
          <a:ext cx="539690" cy="53969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B52C2A-2629-45EA-9643-FC675E8CEC43}">
      <dsp:nvSpPr>
        <dsp:cNvPr id="0" name=""/>
        <dsp:cNvSpPr/>
      </dsp:nvSpPr>
      <dsp:spPr>
        <a:xfrm>
          <a:off x="1133349" y="4910881"/>
          <a:ext cx="5455341" cy="9812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849" tIns="103849" rIns="103849" bIns="103849" numCol="1" spcCol="1270" anchor="ctr" anchorCtr="0">
          <a:noAutofit/>
        </a:bodyPr>
        <a:lstStyle/>
        <a:p>
          <a:pPr lvl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/>
            <a:t>němčina</a:t>
          </a:r>
          <a:endParaRPr lang="en-US" sz="1900" kern="1200"/>
        </a:p>
      </dsp:txBody>
      <dsp:txXfrm>
        <a:off x="1133349" y="4910881"/>
        <a:ext cx="5455341" cy="9812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058CEC-A131-49C3-8BBA-F000F0AFB0BF}" type="datetimeFigureOut">
              <a:rPr lang="cs-CZ" smtClean="0"/>
              <a:t>01.04.2020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F6F671-8C34-457C-9E08-6C0320871F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766580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B8E4B12C-8061-7247-A8E1-F5907BBA4B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xmlns="" id="{993A7C6E-C292-8448-9A52-6990CC3205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xmlns="" id="{F447A068-78B0-7A42-A7A7-E88C48E655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pPr/>
              <a:t>4/1/2020</a:t>
            </a:fld>
            <a:endParaRPr lang="en-US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E9E5FBBE-72D9-844F-8E2E-FF16CDA9B9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xmlns="" id="{DF606931-AC89-7645-85C5-674B294E8A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085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30FA6EFF-CA2A-5647-B4C7-07C95DA3FC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88475B27-BA3D-4E46-9BB9-49E1AC4CD0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xmlns="" id="{66590881-357B-BF4E-BD5E-D95801FD99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pPr/>
              <a:t>4/1/2020</a:t>
            </a:fld>
            <a:endParaRPr lang="en-US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91F9D05B-EBC0-8840-AEF4-221E459054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xmlns="" id="{EE818514-E3FC-134E-BD07-93D326CBC7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15740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A948366C-6D0E-DF48-829E-B16BE2117C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xmlns="" id="{EE954F12-062F-114A-8DCE-4EEB15107B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xmlns="" id="{0996FE79-FF10-DE4E-B145-4B9904F2E7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pPr/>
              <a:t>4/1/2020</a:t>
            </a:fld>
            <a:endParaRPr lang="en-US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81D5DE7B-D924-6F49-9929-7F82A0DB7F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xmlns="" id="{D212B4F1-85CE-E74A-B4A4-D50B4F8515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5732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4D318B0B-5DE6-4447-B1AE-1A1D5453A9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44316933-B5B7-1045-8795-C539C96EEA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xmlns="" id="{269FBD2D-7014-BE4C-B735-A94F517CFB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xmlns="" id="{82549EC8-2A56-F146-84C5-1C6B030D76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pPr/>
              <a:t>4/1/2020</a:t>
            </a:fld>
            <a:endParaRPr lang="en-US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xmlns="" id="{04EA60F2-C571-9442-B605-271DDC67A0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xmlns="" id="{2AC2F872-AC1A-424C-963F-57D8952989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56980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C7063F5A-2603-3644-9229-9B9D79B333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xmlns="" id="{98A40C9A-0A9B-364B-AA4F-5F7ABD9CAE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xmlns="" id="{F27A528F-C17C-0F4B-A7C3-CDBDF71398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xmlns="" id="{0A4AB87F-0C0F-9F47-B0B4-7C1DD251050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xmlns="" id="{D0FA61E0-85B9-214C-B5B8-83C72B33EF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xmlns="" id="{A805023C-4AE2-1549-A6FC-9A567FFC65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pPr/>
              <a:t>4/1/2020</a:t>
            </a:fld>
            <a:endParaRPr lang="en-US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xmlns="" id="{6B02F1B6-06CD-CF47-A80A-B50060C822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xmlns="" id="{638B17A1-E798-8A4E-AB92-3FBFE932EE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72705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BA115E1C-5FD1-6141-901A-043985A702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xmlns="" id="{23DAD675-C20A-3C4B-89D8-812A89AD57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pPr/>
              <a:t>4/1/2020</a:t>
            </a:fld>
            <a:endParaRPr lang="en-US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xmlns="" id="{E5714CBE-23F1-344B-9DAE-19F313F885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xmlns="" id="{1723B7BE-CACF-0F47-A20F-716AA10EE1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86459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xmlns="" id="{7C6FFADF-13FA-A143-9991-4F5D64757E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pPr/>
              <a:t>4/1/2020</a:t>
            </a:fld>
            <a:endParaRPr lang="en-US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xmlns="" id="{EFDEC608-4014-654C-A76B-EDECB92EC2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xmlns="" id="{407778E1-12F6-0344-87B8-56BB751AB6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4048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8131157C-D0A1-1E46-808F-95226F06CC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5AED6265-DC5A-7749-A46C-032934DDB9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xmlns="" id="{A0B8CA07-1630-DE45-8DD3-78C0A246D5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xmlns="" id="{7E0C2ECA-4077-E442-B7CD-BEC7982295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pPr/>
              <a:t>4/1/2020</a:t>
            </a:fld>
            <a:endParaRPr lang="en-US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xmlns="" id="{DE8C3B7A-AA09-D74C-A2DB-4216AA550F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xmlns="" id="{D9ED0103-5B0D-A64D-A556-BEAA8C0DD2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6946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92756693-CC33-5143-931A-5C9E3B88D6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xmlns="" id="{10D3CCFE-F8C6-0747-AED9-70633D20244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xmlns="" id="{D7D271D6-D622-9542-BAA5-4058E6DBA4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xmlns="" id="{A492B3BF-CB07-4B42-84B4-B6DF1F7AB5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pPr/>
              <a:t>4/1/2020</a:t>
            </a:fld>
            <a:endParaRPr lang="en-US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xmlns="" id="{A5C9FD89-D469-B641-A593-D99D22BA4B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xmlns="" id="{8730B365-C6AF-1F4A-821D-A411A2B0F9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66614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DF5FEE81-32AD-8E4B-BE85-CB7E31FD7C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xmlns="" id="{C337112C-CBA6-3840-9871-6974CA9F61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xmlns="" id="{A6DE7195-D9BF-9E47-BCCE-D17A49D232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pPr/>
              <a:t>4/1/2020</a:t>
            </a:fld>
            <a:endParaRPr lang="en-US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5716CCC1-F127-3B4D-88C6-696E9DC619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xmlns="" id="{CF656872-AC04-E54C-8C31-828E1C2B0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28379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xmlns="" id="{A72785E0-2540-2F4A-95F3-9F24F3A0D3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xmlns="" id="{7673CBFA-0AD5-4A45-A5E8-C68418E1A1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xmlns="" id="{5F96CE49-0D3D-474D-A2DE-90CF1B4879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pPr/>
              <a:t>4/1/2020</a:t>
            </a:fld>
            <a:endParaRPr lang="en-US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E2290771-099B-1945-9FA3-694211123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xmlns="" id="{0EED3B24-140D-774A-AB9F-E4D178FB6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38474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xmlns="" id="{8BE20028-32CC-1548-A12A-042D50FDB1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xmlns="" id="{C66153A0-5DEB-7543-A8B0-27AEAA2F86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xmlns="" id="{BF399CA4-3CA1-C849-A649-F7B4326A8CE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C24A9-CCB6-4F8D-B8DB-C2F3692CFA5A}" type="datetimeFigureOut">
              <a:rPr lang="en-US" smtClean="0"/>
              <a:pPr/>
              <a:t>4/1/2020</a:t>
            </a:fld>
            <a:endParaRPr lang="en-US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DCEB25ED-DBD4-3E4E-B5D8-F7D7A826761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xmlns="" id="{9FB842FB-EB49-0F4E-BA47-5498B1F9AA6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DC25EE-239B-4C5F-AAD1-255A7D5F1E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97540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7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7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s.wikipedia.org/wiki/Srdce" TargetMode="Externa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sjarosov.cz/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facebook.com/zs.jarosov/" TargetMode="Externa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obsah 3">
            <a:extLst>
              <a:ext uri="{FF2B5EF4-FFF2-40B4-BE49-F238E27FC236}">
                <a16:creationId xmlns:a16="http://schemas.microsoft.com/office/drawing/2014/main" xmlns="" id="{1DC034A3-AC20-A440-86A4-03AB1058DD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9223" r="-1" b="2256"/>
          <a:stretch/>
        </p:blipFill>
        <p:spPr>
          <a:xfrm>
            <a:off x="-8812765" y="0"/>
            <a:ext cx="13002861" cy="6815137"/>
          </a:xfrm>
          <a:prstGeom prst="rect">
            <a:avLst/>
          </a:prstGeom>
        </p:spPr>
      </p:pic>
      <p:sp>
        <p:nvSpPr>
          <p:cNvPr id="5" name="Obdélník 4">
            <a:extLst>
              <a:ext uri="{FF2B5EF4-FFF2-40B4-BE49-F238E27FC236}">
                <a16:creationId xmlns:a16="http://schemas.microsoft.com/office/drawing/2014/main" xmlns="" id="{211ABBC2-1426-D643-A327-06706AB867D4}"/>
              </a:ext>
            </a:extLst>
          </p:cNvPr>
          <p:cNvSpPr/>
          <p:nvPr/>
        </p:nvSpPr>
        <p:spPr>
          <a:xfrm>
            <a:off x="4404360" y="384248"/>
            <a:ext cx="7650480" cy="1938992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effectLst>
            <a:glow rad="228600">
              <a:schemeClr val="accent1">
                <a:alpha val="40000"/>
              </a:schemeClr>
            </a:glow>
            <a:outerShdw blurRad="50800" dist="50800" dir="5400000" sx="47000" sy="47000" algn="ctr" rotWithShape="0">
              <a:srgbClr val="000000">
                <a:alpha val="28000"/>
              </a:srgb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cs-CZ" sz="6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</a:rPr>
              <a:t>JAROŠOVSKÁ </a:t>
            </a:r>
          </a:p>
          <a:p>
            <a:pPr algn="ctr"/>
            <a:r>
              <a:rPr lang="cs-CZ" sz="6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</a:rPr>
              <a:t>TVOŘIVÁ ŠKOLA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xmlns="" id="{99004CA3-CA59-B341-B4D2-952EE4AED96C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3"/>
          <a:srcRect l="17106"/>
          <a:stretch/>
        </p:blipFill>
        <p:spPr>
          <a:xfrm>
            <a:off x="4921019" y="2906572"/>
            <a:ext cx="6617161" cy="3567180"/>
          </a:xfrm>
          <a:prstGeom prst="rect">
            <a:avLst/>
          </a:prstGeom>
          <a:effectLst>
            <a:glow rad="381000">
              <a:schemeClr val="accent1">
                <a:alpha val="31000"/>
              </a:schemeClr>
            </a:glow>
            <a:outerShdw dir="3000000" sx="16000" sy="16000" algn="ctr" rotWithShape="0">
              <a:srgbClr val="000000">
                <a:alpha val="22000"/>
              </a:srgbClr>
            </a:outerShdw>
            <a:softEdge rad="50800"/>
          </a:effectLst>
        </p:spPr>
      </p:pic>
    </p:spTree>
    <p:extLst>
      <p:ext uri="{BB962C8B-B14F-4D97-AF65-F5344CB8AC3E}">
        <p14:creationId xmlns:p14="http://schemas.microsoft.com/office/powerpoint/2010/main" val="2300189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23962611-DFD5-4092-AAFD-559E3DFCE2C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chemeClr val="accent1"/>
              </a:gs>
              <a:gs pos="25000">
                <a:schemeClr val="accent1"/>
              </a:gs>
              <a:gs pos="94000">
                <a:schemeClr val="accent5"/>
              </a:gs>
              <a:gs pos="100000">
                <a:schemeClr val="accent5"/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2270F1FA-0425-408F-9861-80BF5AFB276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xmlns="" id="{486487A4-0444-FF47-A00A-F28CA1ED4F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49185" y="2206028"/>
            <a:ext cx="6478799" cy="2445943"/>
          </a:xfrm>
        </p:spPr>
        <p:txBody>
          <a:bodyPr vert="horz" lIns="91440" tIns="45720" rIns="91440" bIns="45720" rtlCol="0" anchor="b">
            <a:normAutofit/>
          </a:bodyPr>
          <a:lstStyle/>
          <a:p>
            <a:pPr lvl="0" algn="ctr"/>
            <a:r>
              <a:rPr lang="cs-CZ" sz="4800" dirty="0">
                <a:solidFill>
                  <a:srgbClr val="FFFFFF"/>
                </a:solidFill>
              </a:rPr>
              <a:t>JAK POZNÁTE, ŽE NAŠE ŠKOLA JE RODINNÉHO TYPU?</a:t>
            </a:r>
            <a:endParaRPr lang="en-US" sz="48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756744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obsah 3">
            <a:extLst>
              <a:ext uri="{FF2B5EF4-FFF2-40B4-BE49-F238E27FC236}">
                <a16:creationId xmlns:a16="http://schemas.microsoft.com/office/drawing/2014/main" xmlns="" id="{7A8A09E1-6C23-FF46-9718-AD7D85C99A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4883" r="4882" b="-1"/>
          <a:stretch/>
        </p:blipFill>
        <p:spPr>
          <a:xfrm>
            <a:off x="-4525865" y="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</p:spPr>
      </p:pic>
      <p:sp>
        <p:nvSpPr>
          <p:cNvPr id="5" name="Obdélník 4">
            <a:extLst>
              <a:ext uri="{FF2B5EF4-FFF2-40B4-BE49-F238E27FC236}">
                <a16:creationId xmlns:a16="http://schemas.microsoft.com/office/drawing/2014/main" xmlns="" id="{3FDF06CF-C423-7847-9858-314CD044C06E}"/>
              </a:ext>
            </a:extLst>
          </p:cNvPr>
          <p:cNvSpPr/>
          <p:nvPr/>
        </p:nvSpPr>
        <p:spPr>
          <a:xfrm>
            <a:off x="5052761" y="532343"/>
            <a:ext cx="6458453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cs-CZ" sz="4000" b="1" dirty="0">
                <a:latin typeface="+mj-lt"/>
              </a:rPr>
              <a:t>JAK POZNÁTE, ŽE NAŠE ŠKOLA JE RODINNÉHO TYPU?</a:t>
            </a:r>
          </a:p>
        </p:txBody>
      </p:sp>
      <p:sp>
        <p:nvSpPr>
          <p:cNvPr id="6" name="Zástupný obsah 2">
            <a:extLst>
              <a:ext uri="{FF2B5EF4-FFF2-40B4-BE49-F238E27FC236}">
                <a16:creationId xmlns:a16="http://schemas.microsoft.com/office/drawing/2014/main" xmlns="" id="{07CC1907-14B3-4A47-B988-E905151BE146}"/>
              </a:ext>
            </a:extLst>
          </p:cNvPr>
          <p:cNvSpPr txBox="1">
            <a:spLocks/>
          </p:cNvSpPr>
          <p:nvPr/>
        </p:nvSpPr>
        <p:spPr>
          <a:xfrm>
            <a:off x="2959920" y="2114551"/>
            <a:ext cx="8974282" cy="3900488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cs-CZ" sz="2400" dirty="0">
                <a:solidFill>
                  <a:schemeClr val="tx2"/>
                </a:solidFill>
              </a:rPr>
              <a:t>Každému žákovi nastavujeme individuální přístup, což pro nás znamená objevování a podporu silných stránek každého dítěte, pomoc s osobním rozvojem a navázání dobrého vztahu založeného na důvěře –</a:t>
            </a:r>
            <a:r>
              <a:rPr lang="cs-CZ" sz="2400" dirty="0"/>
              <a:t> </a:t>
            </a:r>
            <a:r>
              <a:rPr lang="cs-CZ" sz="2400" b="1" dirty="0">
                <a:solidFill>
                  <a:srgbClr val="00B0F0"/>
                </a:solidFill>
              </a:rPr>
              <a:t>VAŠE DĚTI BEREME VÁŽNĚ </a:t>
            </a:r>
            <a:r>
              <a:rPr lang="cs-CZ" sz="2400" b="1" dirty="0">
                <a:solidFill>
                  <a:srgbClr val="00B0F0"/>
                </a:solidFill>
                <a:sym typeface="Wingdings" pitchFamily="2" charset="2"/>
              </a:rPr>
              <a:t></a:t>
            </a:r>
            <a:endParaRPr lang="cs-CZ" sz="2400" b="1" dirty="0">
              <a:solidFill>
                <a:srgbClr val="00B0F0"/>
              </a:solidFill>
            </a:endParaRPr>
          </a:p>
          <a:p>
            <a:pPr lvl="0"/>
            <a:r>
              <a:rPr lang="cs-CZ" sz="2400" dirty="0">
                <a:solidFill>
                  <a:schemeClr val="tx2"/>
                </a:solidFill>
              </a:rPr>
              <a:t>Každý učitel naší školy zná každého žáka i jeho potřeby – </a:t>
            </a:r>
            <a:r>
              <a:rPr lang="cs-CZ" sz="2400" b="1" dirty="0">
                <a:solidFill>
                  <a:srgbClr val="00B0F0"/>
                </a:solidFill>
              </a:rPr>
              <a:t>VAŠE DĚTI MÁME  RÁDI </a:t>
            </a:r>
            <a:r>
              <a:rPr lang="cs-CZ" sz="2400" b="1" dirty="0">
                <a:solidFill>
                  <a:srgbClr val="00B0F0"/>
                </a:solidFill>
                <a:sym typeface="Wingdings" pitchFamily="2" charset="2"/>
              </a:rPr>
              <a:t></a:t>
            </a:r>
            <a:endParaRPr lang="cs-CZ" sz="2400" b="1" dirty="0">
              <a:solidFill>
                <a:srgbClr val="00B0F0"/>
              </a:solidFill>
            </a:endParaRPr>
          </a:p>
          <a:p>
            <a:pPr lvl="0"/>
            <a:r>
              <a:rPr lang="cs-CZ" sz="2400" dirty="0">
                <a:solidFill>
                  <a:schemeClr val="tx2"/>
                </a:solidFill>
              </a:rPr>
              <a:t>Všechny děti se navzájem dobře znají, propojujeme je v různých skupinových aktivitách a vedeme je k vzájemné pomoci a toleranci – </a:t>
            </a:r>
            <a:r>
              <a:rPr lang="cs-CZ" sz="2400" b="1" dirty="0">
                <a:solidFill>
                  <a:srgbClr val="00B0F0"/>
                </a:solidFill>
              </a:rPr>
              <a:t>VAŠE DĚTI VYCHOVÁVÁME KE SLUŠNOSTI </a:t>
            </a:r>
          </a:p>
          <a:p>
            <a:pPr lvl="0"/>
            <a:r>
              <a:rPr lang="cs-CZ" sz="2400" dirty="0">
                <a:solidFill>
                  <a:schemeClr val="tx2"/>
                </a:solidFill>
              </a:rPr>
              <a:t>Jsme otevření vůči novým formám vzdělávání, veřejnosti, rodičům i žákům se zdravotním postižením, zdravotním a sociálním znevýhodněním, žákům talentovaným, žákům s mimořádným nadáním – </a:t>
            </a:r>
            <a:r>
              <a:rPr lang="cs-CZ" sz="2400" b="1" dirty="0">
                <a:solidFill>
                  <a:srgbClr val="00B0F0"/>
                </a:solidFill>
              </a:rPr>
              <a:t>VAŠE DĚTI BEREME TAKOVÉ, JAKÉ JSOU </a:t>
            </a:r>
          </a:p>
        </p:txBody>
      </p:sp>
    </p:spTree>
    <p:extLst>
      <p:ext uri="{BB962C8B-B14F-4D97-AF65-F5344CB8AC3E}">
        <p14:creationId xmlns:p14="http://schemas.microsoft.com/office/powerpoint/2010/main" val="1425044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obsah 3">
            <a:extLst>
              <a:ext uri="{FF2B5EF4-FFF2-40B4-BE49-F238E27FC236}">
                <a16:creationId xmlns:a16="http://schemas.microsoft.com/office/drawing/2014/main" xmlns="" id="{7A8A09E1-6C23-FF46-9718-AD7D85C99A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4883" r="4882" b="-1"/>
          <a:stretch/>
        </p:blipFill>
        <p:spPr>
          <a:xfrm>
            <a:off x="-4525865" y="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</p:spPr>
      </p:pic>
      <p:sp>
        <p:nvSpPr>
          <p:cNvPr id="5" name="Obdélník 4">
            <a:extLst>
              <a:ext uri="{FF2B5EF4-FFF2-40B4-BE49-F238E27FC236}">
                <a16:creationId xmlns:a16="http://schemas.microsoft.com/office/drawing/2014/main" xmlns="" id="{3FDF06CF-C423-7847-9858-314CD044C06E}"/>
              </a:ext>
            </a:extLst>
          </p:cNvPr>
          <p:cNvSpPr/>
          <p:nvPr/>
        </p:nvSpPr>
        <p:spPr>
          <a:xfrm>
            <a:off x="5052761" y="532343"/>
            <a:ext cx="6458453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cs-CZ" sz="4000" b="1" dirty="0">
                <a:latin typeface="+mj-lt"/>
              </a:rPr>
              <a:t>JAK POZNÁTE, ŽE NAŠE ŠKOLA JE RODINNÉHO TYPU?</a:t>
            </a:r>
          </a:p>
        </p:txBody>
      </p:sp>
      <p:sp>
        <p:nvSpPr>
          <p:cNvPr id="6" name="Zástupný obsah 2">
            <a:extLst>
              <a:ext uri="{FF2B5EF4-FFF2-40B4-BE49-F238E27FC236}">
                <a16:creationId xmlns:a16="http://schemas.microsoft.com/office/drawing/2014/main" xmlns="" id="{07CC1907-14B3-4A47-B988-E905151BE146}"/>
              </a:ext>
            </a:extLst>
          </p:cNvPr>
          <p:cNvSpPr txBox="1">
            <a:spLocks/>
          </p:cNvSpPr>
          <p:nvPr/>
        </p:nvSpPr>
        <p:spPr>
          <a:xfrm>
            <a:off x="2959920" y="2631013"/>
            <a:ext cx="8974282" cy="3384025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vert="horz" lIns="91440" tIns="45720" rIns="91440" bIns="45720" rtlCol="0" anchor="ctr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cs-CZ" sz="2400" dirty="0">
                <a:solidFill>
                  <a:schemeClr val="tx2"/>
                </a:solidFill>
              </a:rPr>
              <a:t>Vzdělávání žáků s různými typy potřeb  probíhá formou integrace do běžných tříd a jsou jim vytvářeny podmínky pro úspěšné vzdělávání a uspokojování jejich potřeb – </a:t>
            </a:r>
            <a:r>
              <a:rPr lang="cs-CZ" sz="2400" b="1" dirty="0">
                <a:solidFill>
                  <a:srgbClr val="00B0F0"/>
                </a:solidFill>
              </a:rPr>
              <a:t>VAŠIM DĚTEM DÁVÁME TO, CO POTŘEBUJÍ </a:t>
            </a:r>
            <a:r>
              <a:rPr lang="cs-CZ" sz="2400" b="1" dirty="0">
                <a:solidFill>
                  <a:srgbClr val="00B0F0"/>
                </a:solidFill>
                <a:sym typeface="Wingdings" pitchFamily="2" charset="2"/>
              </a:rPr>
              <a:t></a:t>
            </a:r>
            <a:endParaRPr lang="cs-CZ" sz="2400" b="1" dirty="0">
              <a:solidFill>
                <a:srgbClr val="00B0F0"/>
              </a:solidFill>
            </a:endParaRPr>
          </a:p>
          <a:p>
            <a:pPr lvl="0"/>
            <a:r>
              <a:rPr lang="cs-CZ" sz="2400" dirty="0">
                <a:solidFill>
                  <a:schemeClr val="tx2"/>
                </a:solidFill>
              </a:rPr>
              <a:t>Využíváme kombinaci speciálně pedagogických postupů a alternativních metod, dále přizpůsobujeme a upravujeme vzdělávací obsah základního vzdělávání,  dáváme prostor žákům využívat kompenzační a didaktické pomůcky a výukové programy – </a:t>
            </a:r>
            <a:r>
              <a:rPr lang="cs-CZ" sz="2400" b="1" dirty="0">
                <a:solidFill>
                  <a:srgbClr val="00B0F0"/>
                </a:solidFill>
              </a:rPr>
              <a:t>VAŠIM DĚTEM ROZVÍJÍME ZNALOSTI A DOVEDNOSTI DOBŘE NASTAVENÝMI METODAMI</a:t>
            </a:r>
          </a:p>
          <a:p>
            <a:pPr lvl="0"/>
            <a:r>
              <a:rPr lang="cs-CZ" sz="2400" dirty="0">
                <a:solidFill>
                  <a:schemeClr val="tx2"/>
                </a:solidFill>
              </a:rPr>
              <a:t>Hlavním a nejdůležitějším cílem je  pro nás zdravé a bezpečné školní  prostředí pro všechny  - </a:t>
            </a:r>
            <a:r>
              <a:rPr lang="cs-CZ" sz="2400" b="1" dirty="0">
                <a:solidFill>
                  <a:srgbClr val="00B0F0"/>
                </a:solidFill>
              </a:rPr>
              <a:t>NA VAŠICH DĚTECH NÁM ZÁLEŽÍ </a:t>
            </a:r>
            <a:r>
              <a:rPr lang="cs-CZ" sz="2400" b="1" dirty="0">
                <a:solidFill>
                  <a:srgbClr val="00B0F0"/>
                </a:solidFill>
                <a:sym typeface="Wingdings" pitchFamily="2" charset="2"/>
              </a:rPr>
              <a:t></a:t>
            </a:r>
            <a:endParaRPr lang="cs-CZ" sz="24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2344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V:\Fotky školní rok 2019_20\Den slabikáře 20.11.2019\IMG_20191120_1027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0360" y="113247"/>
            <a:ext cx="8740140" cy="6555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8204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obsah 3">
            <a:extLst>
              <a:ext uri="{FF2B5EF4-FFF2-40B4-BE49-F238E27FC236}">
                <a16:creationId xmlns:a16="http://schemas.microsoft.com/office/drawing/2014/main" xmlns="" id="{7A8A09E1-6C23-FF46-9718-AD7D85C99A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4883" r="4882" b="-1"/>
          <a:stretch/>
        </p:blipFill>
        <p:spPr>
          <a:xfrm>
            <a:off x="-4511578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</p:spPr>
      </p:pic>
      <p:sp>
        <p:nvSpPr>
          <p:cNvPr id="5" name="Obdélník 4">
            <a:extLst>
              <a:ext uri="{FF2B5EF4-FFF2-40B4-BE49-F238E27FC236}">
                <a16:creationId xmlns:a16="http://schemas.microsoft.com/office/drawing/2014/main" xmlns="" id="{3FDF06CF-C423-7847-9858-314CD044C06E}"/>
              </a:ext>
            </a:extLst>
          </p:cNvPr>
          <p:cNvSpPr/>
          <p:nvPr/>
        </p:nvSpPr>
        <p:spPr>
          <a:xfrm>
            <a:off x="4595560" y="532348"/>
            <a:ext cx="6458453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cs-CZ" sz="4000" b="1" dirty="0">
                <a:latin typeface="+mj-lt"/>
              </a:rPr>
              <a:t>JAK POZNÁTE, ŽE NAŠE ŠKOLA JE RODINNÉHO TYPU?</a:t>
            </a:r>
          </a:p>
        </p:txBody>
      </p:sp>
      <p:sp>
        <p:nvSpPr>
          <p:cNvPr id="6" name="Zástupný obsah 2">
            <a:extLst>
              <a:ext uri="{FF2B5EF4-FFF2-40B4-BE49-F238E27FC236}">
                <a16:creationId xmlns:a16="http://schemas.microsoft.com/office/drawing/2014/main" xmlns="" id="{07CC1907-14B3-4A47-B988-E905151BE146}"/>
              </a:ext>
            </a:extLst>
          </p:cNvPr>
          <p:cNvSpPr txBox="1">
            <a:spLocks/>
          </p:cNvSpPr>
          <p:nvPr/>
        </p:nvSpPr>
        <p:spPr>
          <a:xfrm>
            <a:off x="2945633" y="2545287"/>
            <a:ext cx="8974282" cy="3384025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cs-CZ" sz="2400" dirty="0">
                <a:solidFill>
                  <a:schemeClr val="tx2"/>
                </a:solidFill>
              </a:rPr>
              <a:t>V dětech pěstujeme lásku a úctu k přírodě  - </a:t>
            </a:r>
            <a:r>
              <a:rPr lang="cs-CZ" sz="2400" b="1" dirty="0">
                <a:solidFill>
                  <a:srgbClr val="00B0F0"/>
                </a:solidFill>
              </a:rPr>
              <a:t>VAŠE DĚTI UČÍME MYSLET EKOLOGICKY</a:t>
            </a:r>
          </a:p>
          <a:p>
            <a:pPr lvl="0"/>
            <a:r>
              <a:rPr lang="cs-CZ" sz="2400" dirty="0">
                <a:solidFill>
                  <a:schemeClr val="tx2"/>
                </a:solidFill>
              </a:rPr>
              <a:t>Zaměřujeme se na prevenci rizikového chování  - </a:t>
            </a:r>
            <a:r>
              <a:rPr lang="cs-CZ" sz="2400" b="1" dirty="0">
                <a:solidFill>
                  <a:srgbClr val="00B0F0"/>
                </a:solidFill>
              </a:rPr>
              <a:t>VAŠE DĚTI UČÍME VZÁJEMNÉMU RESPEKTU</a:t>
            </a:r>
          </a:p>
          <a:p>
            <a:pPr lvl="0"/>
            <a:r>
              <a:rPr lang="cs-CZ" sz="2400" dirty="0">
                <a:solidFill>
                  <a:schemeClr val="tx2"/>
                </a:solidFill>
              </a:rPr>
              <a:t>Žákům nabízíme smysluplné využití volného času formou kroužků, školních i mimoškolních aktivit a projektových dnů, do kterých zapojujeme rodiče i širší veřejnost  - </a:t>
            </a:r>
            <a:r>
              <a:rPr lang="cs-CZ" sz="2400" b="1" dirty="0">
                <a:solidFill>
                  <a:srgbClr val="00B0F0"/>
                </a:solidFill>
              </a:rPr>
              <a:t>VAŠE DĚTI ROZVÍJÍME PO VŠECH STRÁNKÁCH </a:t>
            </a:r>
          </a:p>
          <a:p>
            <a:pPr lvl="0"/>
            <a:r>
              <a:rPr lang="cs-CZ" sz="2400" dirty="0">
                <a:solidFill>
                  <a:schemeClr val="tx2"/>
                </a:solidFill>
              </a:rPr>
              <a:t>Spolupracujeme se spolkem rodičů (výbor, který se pravidelně schází, a který společně s ředitelem školy konzultuje dlouhodobé záměry) – </a:t>
            </a:r>
            <a:r>
              <a:rPr lang="cs-CZ" sz="2400" b="1" dirty="0">
                <a:solidFill>
                  <a:srgbClr val="00B0F0"/>
                </a:solidFill>
              </a:rPr>
              <a:t>NASLOUCHÁME RODIČŮM </a:t>
            </a:r>
          </a:p>
        </p:txBody>
      </p:sp>
    </p:spTree>
    <p:extLst>
      <p:ext uri="{BB962C8B-B14F-4D97-AF65-F5344CB8AC3E}">
        <p14:creationId xmlns:p14="http://schemas.microsoft.com/office/powerpoint/2010/main" val="3499575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:\Fotky školní rok 2019_20\Etiketa 30.1.2020\IMG_20200130_1240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5900" y="0"/>
            <a:ext cx="9258300" cy="694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3581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23962611-DFD5-4092-AAFD-559E3DFCE2C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xmlns="" id="{2270F1FA-0425-408F-9861-80BF5AFB276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xmlns="" id="{5ADA4959-F04F-CA4B-830A-54EA367C5B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3403" y="3170709"/>
            <a:ext cx="6105194" cy="2031055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ctr"/>
            <a:r>
              <a:rPr lang="en-US" sz="48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JAKÁ JE  FILOZOFIE TVOŘIVÉ ŠKOLY PŘI PRÁCI S DĚTMI ? </a:t>
            </a:r>
            <a:r>
              <a:rPr lang="en-US" sz="48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sz="48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endParaRPr lang="en-US" sz="48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560049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4">
            <a:extLst>
              <a:ext uri="{FF2B5EF4-FFF2-40B4-BE49-F238E27FC236}">
                <a16:creationId xmlns:a16="http://schemas.microsoft.com/office/drawing/2014/main" xmlns="" id="{F56F5174-31D9-4DBB-AAB7-A1FD7BDB135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5614875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AE113210-7872-481A-ADE6-3A05CCAF5EB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xmlns="" id="{BD3BB4C4-7081-184C-BB6D-88C584FB83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4876" y="907231"/>
            <a:ext cx="6243638" cy="1125858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tx2"/>
                </a:solidFill>
              </a:rPr>
              <a:t>JAKÁ JE  FILOZOFIE TVOŘIVÉ ŠKOLY PŘI PRÁCI S DĚTMI ? </a:t>
            </a:r>
            <a:r>
              <a:rPr lang="en-US" dirty="0">
                <a:solidFill>
                  <a:schemeClr val="tx2"/>
                </a:solidFill>
              </a:rPr>
              <a:t/>
            </a:r>
            <a:br>
              <a:rPr lang="en-US" dirty="0">
                <a:solidFill>
                  <a:schemeClr val="tx2"/>
                </a:solidFill>
              </a:rPr>
            </a:b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19" name="Freeform 62">
            <a:extLst>
              <a:ext uri="{FF2B5EF4-FFF2-40B4-BE49-F238E27FC236}">
                <a16:creationId xmlns:a16="http://schemas.microsoft.com/office/drawing/2014/main" xmlns="" id="{F9A95BEE-6BB1-4A28-A8E6-A34B2E42EF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738619"/>
            <a:ext cx="5000438" cy="5400962"/>
          </a:xfrm>
          <a:custGeom>
            <a:avLst/>
            <a:gdLst>
              <a:gd name="connsiteX0" fmla="*/ 2299956 w 5000438"/>
              <a:gd name="connsiteY0" fmla="*/ 0 h 5400962"/>
              <a:gd name="connsiteX1" fmla="*/ 5000438 w 5000438"/>
              <a:gd name="connsiteY1" fmla="*/ 2700481 h 5400962"/>
              <a:gd name="connsiteX2" fmla="*/ 2299956 w 5000438"/>
              <a:gd name="connsiteY2" fmla="*/ 5400962 h 5400962"/>
              <a:gd name="connsiteX3" fmla="*/ 60675 w 5000438"/>
              <a:gd name="connsiteY3" fmla="*/ 4210346 h 5400962"/>
              <a:gd name="connsiteX4" fmla="*/ 0 w 5000438"/>
              <a:gd name="connsiteY4" fmla="*/ 4110472 h 5400962"/>
              <a:gd name="connsiteX5" fmla="*/ 0 w 5000438"/>
              <a:gd name="connsiteY5" fmla="*/ 1290491 h 5400962"/>
              <a:gd name="connsiteX6" fmla="*/ 60675 w 5000438"/>
              <a:gd name="connsiteY6" fmla="*/ 1190617 h 5400962"/>
              <a:gd name="connsiteX7" fmla="*/ 2299956 w 5000438"/>
              <a:gd name="connsiteY7" fmla="*/ 0 h 5400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000438" h="5400962">
                <a:moveTo>
                  <a:pt x="2299956" y="0"/>
                </a:moveTo>
                <a:cubicBezTo>
                  <a:pt x="3791390" y="0"/>
                  <a:pt x="5000438" y="1209047"/>
                  <a:pt x="5000438" y="2700481"/>
                </a:cubicBezTo>
                <a:cubicBezTo>
                  <a:pt x="5000438" y="4191915"/>
                  <a:pt x="3791390" y="5400962"/>
                  <a:pt x="2299956" y="5400962"/>
                </a:cubicBezTo>
                <a:cubicBezTo>
                  <a:pt x="1367810" y="5400962"/>
                  <a:pt x="545971" y="4928678"/>
                  <a:pt x="60675" y="4210346"/>
                </a:cubicBezTo>
                <a:lnTo>
                  <a:pt x="0" y="4110472"/>
                </a:lnTo>
                <a:lnTo>
                  <a:pt x="0" y="1290491"/>
                </a:lnTo>
                <a:lnTo>
                  <a:pt x="60675" y="1190617"/>
                </a:lnTo>
                <a:cubicBezTo>
                  <a:pt x="545971" y="472284"/>
                  <a:pt x="1367810" y="0"/>
                  <a:pt x="229995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Obrázek 4" descr="Obsah obrázku text, tkanina&#10;&#10;Popis byl vytvořen automaticky">
            <a:extLst>
              <a:ext uri="{FF2B5EF4-FFF2-40B4-BE49-F238E27FC236}">
                <a16:creationId xmlns:a16="http://schemas.microsoft.com/office/drawing/2014/main" xmlns="" id="{8E3E3CEA-7A0E-654C-8184-A40AE7A3B1D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</a:blip>
          <a:srcRect l="20085" r="16139" b="-2"/>
          <a:stretch/>
        </p:blipFill>
        <p:spPr>
          <a:xfrm>
            <a:off x="20" y="907231"/>
            <a:ext cx="4838021" cy="5063738"/>
          </a:xfrm>
          <a:custGeom>
            <a:avLst/>
            <a:gdLst/>
            <a:ahLst/>
            <a:cxnLst/>
            <a:rect l="l" t="t" r="r" b="b"/>
            <a:pathLst>
              <a:path w="4838041" h="5063738">
                <a:moveTo>
                  <a:pt x="2306172" y="0"/>
                </a:moveTo>
                <a:cubicBezTo>
                  <a:pt x="3704485" y="0"/>
                  <a:pt x="4838041" y="1133556"/>
                  <a:pt x="4838041" y="2531869"/>
                </a:cubicBezTo>
                <a:cubicBezTo>
                  <a:pt x="4838041" y="3930182"/>
                  <a:pt x="3704485" y="5063738"/>
                  <a:pt x="2306172" y="5063738"/>
                </a:cubicBezTo>
                <a:cubicBezTo>
                  <a:pt x="1344832" y="5063738"/>
                  <a:pt x="508631" y="4527956"/>
                  <a:pt x="79886" y="3738709"/>
                </a:cubicBezTo>
                <a:lnTo>
                  <a:pt x="0" y="3572876"/>
                </a:lnTo>
                <a:lnTo>
                  <a:pt x="0" y="1490863"/>
                </a:lnTo>
                <a:lnTo>
                  <a:pt x="79886" y="1325030"/>
                </a:lnTo>
                <a:cubicBezTo>
                  <a:pt x="508631" y="535783"/>
                  <a:pt x="1344832" y="0"/>
                  <a:pt x="2306172" y="0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54B87928-17C6-3F48-87B8-315B59AAAC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21995" y="2065928"/>
            <a:ext cx="6629400" cy="4271962"/>
          </a:xfrm>
        </p:spPr>
        <p:txBody>
          <a:bodyPr anchor="ctr">
            <a:normAutofit fontScale="92500"/>
          </a:bodyPr>
          <a:lstStyle/>
          <a:p>
            <a:pPr lvl="0" algn="just"/>
            <a:r>
              <a:rPr lang="cs-CZ" sz="2400" dirty="0">
                <a:solidFill>
                  <a:srgbClr val="00B0F0"/>
                </a:solidFill>
              </a:rPr>
              <a:t>Vycházíme ze zájmu žáků, z jejich motivace, ze snahy je se co nejlépe připravit do života.</a:t>
            </a:r>
          </a:p>
          <a:p>
            <a:pPr lvl="0" algn="just"/>
            <a:r>
              <a:rPr lang="cs-CZ" sz="2400" dirty="0">
                <a:solidFill>
                  <a:schemeClr val="tx2"/>
                </a:solidFill>
              </a:rPr>
              <a:t>Vytváříme hodnoty, které vyrostly v našem českém prostředí, jsou ověřeny zkušenostmi mnoha vynikajících pedagogů i vědeckým bádáním. </a:t>
            </a:r>
          </a:p>
          <a:p>
            <a:pPr lvl="0" algn="just"/>
            <a:r>
              <a:rPr lang="cs-CZ" sz="2400" dirty="0">
                <a:solidFill>
                  <a:srgbClr val="00B0F0"/>
                </a:solidFill>
              </a:rPr>
              <a:t>Chceme mít školu založenou na radostné žákovské práci. Její hybnou silou bude vzbuzování zájmu žáků o učení. </a:t>
            </a:r>
          </a:p>
          <a:p>
            <a:pPr lvl="0" algn="just"/>
            <a:r>
              <a:rPr lang="cs-CZ" sz="2400" dirty="0">
                <a:solidFill>
                  <a:schemeClr val="tx2"/>
                </a:solidFill>
              </a:rPr>
              <a:t>Rozvoj inteligence žáka je u nás v Tvořivé škole podporován tím, že je mu umožněno samostatně se rozhodovat, uvažovat, provádět svoje činnosti, učit se řešit problémy. </a:t>
            </a:r>
          </a:p>
          <a:p>
            <a:pPr algn="just"/>
            <a:endParaRPr lang="cs-CZ" sz="2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84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:\Fotky školní rok 2019_20\Exkurze Brno 23.10.2019\IMG_20191023_11265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0" y="11782425"/>
            <a:ext cx="10858499" cy="8143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V:\Fotky školní rok 2019_20\Exkurze Brno 23.10.2019\IMG_20191023_11265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765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0486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23962611-DFD5-4092-AAFD-559E3DFCE2C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2270F1FA-0425-408F-9861-80BF5AFB276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xmlns="" id="{9E35B61A-8178-E449-BF43-144BB5B324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5368" y="2043663"/>
            <a:ext cx="6105194" cy="203105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7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JAK SPOLUPRACUJEME S NAŠÍ MATEŘSKOU ŠKOLOU? </a:t>
            </a:r>
            <a:endParaRPr lang="en-US" sz="47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093440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Obsah obrázku text, tkanina&#10;&#10;Popis byl vytvořen automaticky">
            <a:extLst>
              <a:ext uri="{FF2B5EF4-FFF2-40B4-BE49-F238E27FC236}">
                <a16:creationId xmlns:a16="http://schemas.microsoft.com/office/drawing/2014/main" xmlns="" id="{F774D3B7-7136-BD4E-AD5B-21D158336E5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l="20855" r="16909" b="-1"/>
          <a:stretch/>
        </p:blipFill>
        <p:spPr>
          <a:xfrm>
            <a:off x="5797543" y="10"/>
            <a:ext cx="6394152" cy="685799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xmlns="" id="{54DDEBDD-D8BD-41A6-8A0D-B00E3768B0F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xmlns="" id="{31683410-E638-A54E-A124-FF8D7EEE66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998" y="798445"/>
            <a:ext cx="4803636" cy="1311664"/>
          </a:xfrm>
        </p:spPr>
        <p:txBody>
          <a:bodyPr>
            <a:normAutofit/>
          </a:bodyPr>
          <a:lstStyle/>
          <a:p>
            <a:r>
              <a:rPr lang="en-US" sz="3100" b="1">
                <a:solidFill>
                  <a:srgbClr val="000000"/>
                </a:solidFill>
              </a:rPr>
              <a:t>JAK SPOLUPRACUJEME S NAŠÍ MATEŘSKOU ŠKOLOU? </a:t>
            </a:r>
            <a:endParaRPr lang="cs-CZ" sz="3100">
              <a:solidFill>
                <a:srgbClr val="000000"/>
              </a:solidFill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B73FC3AA-C146-B349-A282-4350EEEE44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996" y="2272143"/>
            <a:ext cx="9310553" cy="3788830"/>
          </a:xfrm>
          <a:pattFill prst="pct5">
            <a:fgClr>
              <a:srgbClr val="00B0F0"/>
            </a:fgClr>
            <a:bgClr>
              <a:schemeClr val="bg1"/>
            </a:bgClr>
          </a:pattFill>
        </p:spPr>
        <p:txBody>
          <a:bodyPr anchor="ctr">
            <a:normAutofit/>
          </a:bodyPr>
          <a:lstStyle/>
          <a:p>
            <a:pPr lvl="0"/>
            <a:r>
              <a:rPr lang="cs-CZ" sz="2000" dirty="0">
                <a:solidFill>
                  <a:srgbClr val="00B0F0"/>
                </a:solidFill>
              </a:rPr>
              <a:t>Udržujeme nepřetržitý kontakt a komunikaci mezi  dětmi z MŠ a ZŠ	 </a:t>
            </a:r>
          </a:p>
          <a:p>
            <a:pPr lvl="0"/>
            <a:r>
              <a:rPr lang="cs-CZ" sz="2000" dirty="0">
                <a:solidFill>
                  <a:srgbClr val="000000"/>
                </a:solidFill>
              </a:rPr>
              <a:t>Navazujeme  kontakty  s rodiči při společných aktivitách </a:t>
            </a:r>
          </a:p>
          <a:p>
            <a:pPr lvl="0"/>
            <a:r>
              <a:rPr lang="cs-CZ" sz="2000" dirty="0">
                <a:solidFill>
                  <a:srgbClr val="00B0F0"/>
                </a:solidFill>
              </a:rPr>
              <a:t>Seznamujeme postupně děti z MŠ   s prostředím školy (různé společné aktivity , cvičení ve školní tělocvičně, návštěvy školáků </a:t>
            </a:r>
            <a:r>
              <a:rPr lang="cs-CZ" sz="2000" dirty="0">
                <a:ln>
                  <a:gradFill>
                    <a:gsLst>
                      <a:gs pos="29970">
                        <a:srgbClr val="D8E1F2"/>
                      </a:gs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74000">
                        <a:schemeClr val="accent1">
                          <a:lumMod val="45000"/>
                          <a:lumOff val="55000"/>
                        </a:schemeClr>
                      </a:gs>
                      <a:gs pos="83000">
                        <a:schemeClr val="accent1">
                          <a:lumMod val="45000"/>
                          <a:lumOff val="55000"/>
                        </a:schemeClr>
                      </a:gs>
                      <a:gs pos="100000">
                        <a:schemeClr val="accent1">
                          <a:lumMod val="30000"/>
                          <a:lumOff val="70000"/>
                        </a:schemeClr>
                      </a:gs>
                    </a:gsLst>
                    <a:lin ang="5400000" scaled="1"/>
                  </a:gradFill>
                </a:ln>
                <a:solidFill>
                  <a:srgbClr val="00B0F0"/>
                </a:solidFill>
              </a:rPr>
              <a:t>atd</a:t>
            </a:r>
            <a:r>
              <a:rPr lang="cs-CZ" sz="2000" dirty="0">
                <a:solidFill>
                  <a:srgbClr val="00B0F0"/>
                </a:solidFill>
              </a:rPr>
              <a:t>. )</a:t>
            </a:r>
          </a:p>
          <a:p>
            <a:pPr lvl="0"/>
            <a:r>
              <a:rPr lang="cs-CZ" sz="2000" dirty="0">
                <a:solidFill>
                  <a:srgbClr val="000000"/>
                </a:solidFill>
              </a:rPr>
              <a:t>Seznamujeme děti  s učiteli,  staršími spolužáky </a:t>
            </a:r>
          </a:p>
          <a:p>
            <a:pPr lvl="0"/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>
                <a:solidFill>
                  <a:srgbClr val="00B0F0"/>
                </a:solidFill>
              </a:rPr>
              <a:t>Společně se podílíme na školní připravenosti a zralosti /projekt Škola nanečisto/</a:t>
            </a:r>
          </a:p>
          <a:p>
            <a:pPr lvl="0"/>
            <a:r>
              <a:rPr lang="cs-CZ" sz="2000" dirty="0">
                <a:solidFill>
                  <a:srgbClr val="000000"/>
                </a:solidFill>
              </a:rPr>
              <a:t> Máme společné kulturní a sportovní akce</a:t>
            </a:r>
          </a:p>
          <a:p>
            <a:pPr lvl="0"/>
            <a:r>
              <a:rPr lang="cs-CZ" sz="2000" dirty="0">
                <a:solidFill>
                  <a:srgbClr val="00B0F0"/>
                </a:solidFill>
              </a:rPr>
              <a:t>Výuka anglického jazyka pro MŠ v prostorách základní školy</a:t>
            </a:r>
          </a:p>
          <a:p>
            <a:endParaRPr lang="cs-CZ" sz="16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9839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:\Fotky školní rok 2019_20\Exkurze Brno 23.10.2019\IMG_20191023_11265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0" y="11782425"/>
            <a:ext cx="10858499" cy="8143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V:\Fotky školní rok 2019_20\4. třída v MŠ\IMG_20191108_101529_BURST001_COV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0649" y="0"/>
            <a:ext cx="9639301" cy="7229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5785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23962611-DFD5-4092-AAFD-559E3DFCE2C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2270F1FA-0425-408F-9861-80BF5AFB276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xmlns="" id="{138A718D-06D3-B246-B480-40D72DB8A1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3403" y="2843763"/>
            <a:ext cx="6105194" cy="2031055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en-US" sz="48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CO ZAJÍMAVÉHO NABÍZÍME SVÝM ŽÁKŮM A JAK JIM ORGANIZUJEME VÝUKOVÝ DEN?</a:t>
            </a:r>
            <a:r>
              <a:rPr lang="en-US" sz="33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sz="33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endParaRPr lang="en-US" sz="33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272134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F56F5174-31D9-4DBB-AAB7-A1FD7BDB135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5614875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AE113210-7872-481A-ADE6-3A05CCAF5EB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xmlns="" id="{413C438C-DEF6-C248-A23F-C019367386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4875" y="660126"/>
            <a:ext cx="5936045" cy="1454051"/>
          </a:xfrm>
        </p:spPr>
        <p:txBody>
          <a:bodyPr>
            <a:normAutofit fontScale="90000"/>
          </a:bodyPr>
          <a:lstStyle/>
          <a:p>
            <a:r>
              <a:rPr lang="cs-CZ" sz="2800" b="1" dirty="0">
                <a:solidFill>
                  <a:srgbClr val="000000"/>
                </a:solidFill>
              </a:rPr>
              <a:t>CO ZAJÍMAVÉHO NABÍZÍME SVÝM ŽÁKŮM </a:t>
            </a:r>
            <a:br>
              <a:rPr lang="cs-CZ" sz="2800" b="1" dirty="0">
                <a:solidFill>
                  <a:srgbClr val="000000"/>
                </a:solidFill>
              </a:rPr>
            </a:br>
            <a:r>
              <a:rPr lang="cs-CZ" sz="2800" b="1" dirty="0">
                <a:solidFill>
                  <a:srgbClr val="000000"/>
                </a:solidFill>
              </a:rPr>
              <a:t>A JAK JIM ORGANIZUJEME VÝUKOVÝ DEN?</a:t>
            </a:r>
            <a:r>
              <a:rPr lang="cs-CZ" sz="2800" dirty="0">
                <a:solidFill>
                  <a:srgbClr val="000000"/>
                </a:solidFill>
              </a:rPr>
              <a:t/>
            </a:r>
            <a:br>
              <a:rPr lang="cs-CZ" sz="2800" dirty="0">
                <a:solidFill>
                  <a:srgbClr val="000000"/>
                </a:solidFill>
              </a:rPr>
            </a:br>
            <a:endParaRPr lang="cs-CZ" sz="2800" dirty="0">
              <a:solidFill>
                <a:srgbClr val="000000"/>
              </a:solidFill>
            </a:endParaRPr>
          </a:p>
        </p:txBody>
      </p:sp>
      <p:sp>
        <p:nvSpPr>
          <p:cNvPr id="21" name="Freeform 62">
            <a:extLst>
              <a:ext uri="{FF2B5EF4-FFF2-40B4-BE49-F238E27FC236}">
                <a16:creationId xmlns:a16="http://schemas.microsoft.com/office/drawing/2014/main" xmlns="" id="{F9A95BEE-6BB1-4A28-A8E6-A34B2E42EF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738619"/>
            <a:ext cx="5000438" cy="5400962"/>
          </a:xfrm>
          <a:custGeom>
            <a:avLst/>
            <a:gdLst>
              <a:gd name="connsiteX0" fmla="*/ 2299956 w 5000438"/>
              <a:gd name="connsiteY0" fmla="*/ 0 h 5400962"/>
              <a:gd name="connsiteX1" fmla="*/ 5000438 w 5000438"/>
              <a:gd name="connsiteY1" fmla="*/ 2700481 h 5400962"/>
              <a:gd name="connsiteX2" fmla="*/ 2299956 w 5000438"/>
              <a:gd name="connsiteY2" fmla="*/ 5400962 h 5400962"/>
              <a:gd name="connsiteX3" fmla="*/ 60675 w 5000438"/>
              <a:gd name="connsiteY3" fmla="*/ 4210346 h 5400962"/>
              <a:gd name="connsiteX4" fmla="*/ 0 w 5000438"/>
              <a:gd name="connsiteY4" fmla="*/ 4110472 h 5400962"/>
              <a:gd name="connsiteX5" fmla="*/ 0 w 5000438"/>
              <a:gd name="connsiteY5" fmla="*/ 1290491 h 5400962"/>
              <a:gd name="connsiteX6" fmla="*/ 60675 w 5000438"/>
              <a:gd name="connsiteY6" fmla="*/ 1190617 h 5400962"/>
              <a:gd name="connsiteX7" fmla="*/ 2299956 w 5000438"/>
              <a:gd name="connsiteY7" fmla="*/ 0 h 5400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000438" h="5400962">
                <a:moveTo>
                  <a:pt x="2299956" y="0"/>
                </a:moveTo>
                <a:cubicBezTo>
                  <a:pt x="3791390" y="0"/>
                  <a:pt x="5000438" y="1209047"/>
                  <a:pt x="5000438" y="2700481"/>
                </a:cubicBezTo>
                <a:cubicBezTo>
                  <a:pt x="5000438" y="4191915"/>
                  <a:pt x="3791390" y="5400962"/>
                  <a:pt x="2299956" y="5400962"/>
                </a:cubicBezTo>
                <a:cubicBezTo>
                  <a:pt x="1367810" y="5400962"/>
                  <a:pt x="545971" y="4928678"/>
                  <a:pt x="60675" y="4210346"/>
                </a:cubicBezTo>
                <a:lnTo>
                  <a:pt x="0" y="4110472"/>
                </a:lnTo>
                <a:lnTo>
                  <a:pt x="0" y="1290491"/>
                </a:lnTo>
                <a:lnTo>
                  <a:pt x="60675" y="1190617"/>
                </a:lnTo>
                <a:cubicBezTo>
                  <a:pt x="545971" y="472284"/>
                  <a:pt x="1367810" y="0"/>
                  <a:pt x="229995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Obrázek 4" descr="Obsah obrázku text, tkanina&#10;&#10;Popis byl vytvořen automaticky">
            <a:extLst>
              <a:ext uri="{FF2B5EF4-FFF2-40B4-BE49-F238E27FC236}">
                <a16:creationId xmlns:a16="http://schemas.microsoft.com/office/drawing/2014/main" xmlns="" id="{5995DB1F-AFFB-EA4B-AA84-499DEA852AD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</a:blip>
          <a:srcRect l="20085" r="16139" b="-2"/>
          <a:stretch/>
        </p:blipFill>
        <p:spPr>
          <a:xfrm>
            <a:off x="20" y="737257"/>
            <a:ext cx="5000418" cy="5233712"/>
          </a:xfrm>
          <a:custGeom>
            <a:avLst/>
            <a:gdLst/>
            <a:ahLst/>
            <a:cxnLst/>
            <a:rect l="l" t="t" r="r" b="b"/>
            <a:pathLst>
              <a:path w="4838041" h="5063738">
                <a:moveTo>
                  <a:pt x="2306172" y="0"/>
                </a:moveTo>
                <a:cubicBezTo>
                  <a:pt x="3704485" y="0"/>
                  <a:pt x="4838041" y="1133556"/>
                  <a:pt x="4838041" y="2531869"/>
                </a:cubicBezTo>
                <a:cubicBezTo>
                  <a:pt x="4838041" y="3930182"/>
                  <a:pt x="3704485" y="5063738"/>
                  <a:pt x="2306172" y="5063738"/>
                </a:cubicBezTo>
                <a:cubicBezTo>
                  <a:pt x="1344832" y="5063738"/>
                  <a:pt x="508631" y="4527956"/>
                  <a:pt x="79886" y="3738709"/>
                </a:cubicBezTo>
                <a:lnTo>
                  <a:pt x="0" y="3572876"/>
                </a:lnTo>
                <a:lnTo>
                  <a:pt x="0" y="1490863"/>
                </a:lnTo>
                <a:lnTo>
                  <a:pt x="79886" y="1325030"/>
                </a:lnTo>
                <a:cubicBezTo>
                  <a:pt x="508631" y="535783"/>
                  <a:pt x="1344832" y="0"/>
                  <a:pt x="2306172" y="0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74E9BF56-8B10-2544-891C-F32336C870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79667" y="1943100"/>
            <a:ext cx="5936046" cy="4471988"/>
          </a:xfrm>
        </p:spPr>
        <p:txBody>
          <a:bodyPr anchor="ctr">
            <a:normAutofit lnSpcReduction="10000"/>
          </a:bodyPr>
          <a:lstStyle/>
          <a:p>
            <a:pPr lvl="0"/>
            <a:r>
              <a:rPr lang="cs-CZ" sz="2000" dirty="0">
                <a:solidFill>
                  <a:srgbClr val="00B0F0"/>
                </a:solidFill>
              </a:rPr>
              <a:t>Žáci pěti ročníků pracují v pěti samostatných třídách, mají možnost navštěvovat některé ze tří oddělení školní družiny</a:t>
            </a:r>
          </a:p>
          <a:p>
            <a:pPr lvl="0"/>
            <a:r>
              <a:rPr lang="cs-CZ" sz="2000" dirty="0">
                <a:solidFill>
                  <a:schemeClr val="tx2"/>
                </a:solidFill>
              </a:rPr>
              <a:t>V rámci zdravého pohybu zařazujeme celoroční pobyt na venkovním školním hřišti (dle možností počasí) během pauz ve výuce i odpolední školní družině</a:t>
            </a:r>
          </a:p>
          <a:p>
            <a:pPr lvl="0"/>
            <a:r>
              <a:rPr lang="cs-CZ" sz="2000" dirty="0">
                <a:solidFill>
                  <a:srgbClr val="00B0F0"/>
                </a:solidFill>
              </a:rPr>
              <a:t>V každé třídě máme interaktivní zařízení, žáci využívají  každý den  upravenou „multimediální učebnu“ s hudebními nástroji ,  mobilní počítačovou učebnu, tělocvičnu s jevištěm pro školní kulturní akce, cvičnou horolezeckou stěnu,  nově zrekonstruovanou školní zahradu s herními prvky  i sportovní hřiště</a:t>
            </a:r>
          </a:p>
          <a:p>
            <a:pPr lvl="0"/>
            <a:r>
              <a:rPr lang="cs-CZ" sz="2000" dirty="0">
                <a:solidFill>
                  <a:schemeClr val="tx2"/>
                </a:solidFill>
              </a:rPr>
              <a:t>Vedeme žáky k samostatnému třídění a recyklaci odpadu (boxy na tříděný odpad jako součást prostor školy)</a:t>
            </a:r>
          </a:p>
          <a:p>
            <a:endParaRPr lang="cs-CZ" sz="2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3279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V:\Fotky Školní rok 2018-19\Hřiště\Zmenšené\IMG_20180926_1608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300" y="0"/>
            <a:ext cx="9124950" cy="684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9065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F56F5174-31D9-4DBB-AAB7-A1FD7BDB135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5614875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AE113210-7872-481A-ADE6-3A05CCAF5EB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xmlns="" id="{413C438C-DEF6-C248-A23F-C019367386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4105" y="802955"/>
            <a:ext cx="4977976" cy="1454051"/>
          </a:xfrm>
        </p:spPr>
        <p:txBody>
          <a:bodyPr>
            <a:normAutofit/>
          </a:bodyPr>
          <a:lstStyle/>
          <a:p>
            <a:r>
              <a:rPr lang="cs-CZ" sz="2100" b="1">
                <a:solidFill>
                  <a:srgbClr val="000000"/>
                </a:solidFill>
              </a:rPr>
              <a:t>CO ZAJÍMAVÉHO NABÍZÍME SVÝM ŽÁKŮM </a:t>
            </a:r>
            <a:br>
              <a:rPr lang="cs-CZ" sz="2100" b="1">
                <a:solidFill>
                  <a:srgbClr val="000000"/>
                </a:solidFill>
              </a:rPr>
            </a:br>
            <a:r>
              <a:rPr lang="cs-CZ" sz="2100" b="1">
                <a:solidFill>
                  <a:srgbClr val="000000"/>
                </a:solidFill>
              </a:rPr>
              <a:t>A JAK JIM ORGANIZUJEME VÝUKOVÝ DEN?</a:t>
            </a:r>
            <a:r>
              <a:rPr lang="cs-CZ" sz="2100">
                <a:solidFill>
                  <a:srgbClr val="000000"/>
                </a:solidFill>
              </a:rPr>
              <a:t/>
            </a:r>
            <a:br>
              <a:rPr lang="cs-CZ" sz="2100">
                <a:solidFill>
                  <a:srgbClr val="000000"/>
                </a:solidFill>
              </a:rPr>
            </a:br>
            <a:endParaRPr lang="cs-CZ" sz="2100">
              <a:solidFill>
                <a:srgbClr val="000000"/>
              </a:solidFill>
            </a:endParaRPr>
          </a:p>
        </p:txBody>
      </p:sp>
      <p:sp>
        <p:nvSpPr>
          <p:cNvPr id="23" name="Freeform 62">
            <a:extLst>
              <a:ext uri="{FF2B5EF4-FFF2-40B4-BE49-F238E27FC236}">
                <a16:creationId xmlns:a16="http://schemas.microsoft.com/office/drawing/2014/main" xmlns="" id="{F9A95BEE-6BB1-4A28-A8E6-A34B2E42EF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738619"/>
            <a:ext cx="5000438" cy="5400962"/>
          </a:xfrm>
          <a:custGeom>
            <a:avLst/>
            <a:gdLst>
              <a:gd name="connsiteX0" fmla="*/ 2299956 w 5000438"/>
              <a:gd name="connsiteY0" fmla="*/ 0 h 5400962"/>
              <a:gd name="connsiteX1" fmla="*/ 5000438 w 5000438"/>
              <a:gd name="connsiteY1" fmla="*/ 2700481 h 5400962"/>
              <a:gd name="connsiteX2" fmla="*/ 2299956 w 5000438"/>
              <a:gd name="connsiteY2" fmla="*/ 5400962 h 5400962"/>
              <a:gd name="connsiteX3" fmla="*/ 60675 w 5000438"/>
              <a:gd name="connsiteY3" fmla="*/ 4210346 h 5400962"/>
              <a:gd name="connsiteX4" fmla="*/ 0 w 5000438"/>
              <a:gd name="connsiteY4" fmla="*/ 4110472 h 5400962"/>
              <a:gd name="connsiteX5" fmla="*/ 0 w 5000438"/>
              <a:gd name="connsiteY5" fmla="*/ 1290491 h 5400962"/>
              <a:gd name="connsiteX6" fmla="*/ 60675 w 5000438"/>
              <a:gd name="connsiteY6" fmla="*/ 1190617 h 5400962"/>
              <a:gd name="connsiteX7" fmla="*/ 2299956 w 5000438"/>
              <a:gd name="connsiteY7" fmla="*/ 0 h 5400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000438" h="5400962">
                <a:moveTo>
                  <a:pt x="2299956" y="0"/>
                </a:moveTo>
                <a:cubicBezTo>
                  <a:pt x="3791390" y="0"/>
                  <a:pt x="5000438" y="1209047"/>
                  <a:pt x="5000438" y="2700481"/>
                </a:cubicBezTo>
                <a:cubicBezTo>
                  <a:pt x="5000438" y="4191915"/>
                  <a:pt x="3791390" y="5400962"/>
                  <a:pt x="2299956" y="5400962"/>
                </a:cubicBezTo>
                <a:cubicBezTo>
                  <a:pt x="1367810" y="5400962"/>
                  <a:pt x="545971" y="4928678"/>
                  <a:pt x="60675" y="4210346"/>
                </a:cubicBezTo>
                <a:lnTo>
                  <a:pt x="0" y="4110472"/>
                </a:lnTo>
                <a:lnTo>
                  <a:pt x="0" y="1290491"/>
                </a:lnTo>
                <a:lnTo>
                  <a:pt x="60675" y="1190617"/>
                </a:lnTo>
                <a:cubicBezTo>
                  <a:pt x="545971" y="472284"/>
                  <a:pt x="1367810" y="0"/>
                  <a:pt x="229995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Obrázek 4" descr="Obsah obrázku text, tkanina&#10;&#10;Popis byl vytvořen automaticky">
            <a:extLst>
              <a:ext uri="{FF2B5EF4-FFF2-40B4-BE49-F238E27FC236}">
                <a16:creationId xmlns:a16="http://schemas.microsoft.com/office/drawing/2014/main" xmlns="" id="{5995DB1F-AFFB-EA4B-AA84-499DEA852AD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</a:blip>
          <a:srcRect l="20085" r="16139" b="-2"/>
          <a:stretch/>
        </p:blipFill>
        <p:spPr>
          <a:xfrm>
            <a:off x="20" y="907231"/>
            <a:ext cx="4838021" cy="5063738"/>
          </a:xfrm>
          <a:custGeom>
            <a:avLst/>
            <a:gdLst/>
            <a:ahLst/>
            <a:cxnLst/>
            <a:rect l="l" t="t" r="r" b="b"/>
            <a:pathLst>
              <a:path w="4838041" h="5063738">
                <a:moveTo>
                  <a:pt x="2306172" y="0"/>
                </a:moveTo>
                <a:cubicBezTo>
                  <a:pt x="3704485" y="0"/>
                  <a:pt x="4838041" y="1133556"/>
                  <a:pt x="4838041" y="2531869"/>
                </a:cubicBezTo>
                <a:cubicBezTo>
                  <a:pt x="4838041" y="3930182"/>
                  <a:pt x="3704485" y="5063738"/>
                  <a:pt x="2306172" y="5063738"/>
                </a:cubicBezTo>
                <a:cubicBezTo>
                  <a:pt x="1344832" y="5063738"/>
                  <a:pt x="508631" y="4527956"/>
                  <a:pt x="79886" y="3738709"/>
                </a:cubicBezTo>
                <a:lnTo>
                  <a:pt x="0" y="3572876"/>
                </a:lnTo>
                <a:lnTo>
                  <a:pt x="0" y="1490863"/>
                </a:lnTo>
                <a:lnTo>
                  <a:pt x="79886" y="1325030"/>
                </a:lnTo>
                <a:cubicBezTo>
                  <a:pt x="508631" y="535783"/>
                  <a:pt x="1344832" y="0"/>
                  <a:pt x="2306172" y="0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74E9BF56-8B10-2544-891C-F32336C870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4105" y="2257006"/>
            <a:ext cx="5396576" cy="4179143"/>
          </a:xfrm>
        </p:spPr>
        <p:txBody>
          <a:bodyPr anchor="ctr">
            <a:normAutofit lnSpcReduction="10000"/>
          </a:bodyPr>
          <a:lstStyle/>
          <a:p>
            <a:pPr lvl="0"/>
            <a:r>
              <a:rPr lang="cs-CZ" sz="2000" dirty="0">
                <a:solidFill>
                  <a:schemeClr val="tx2"/>
                </a:solidFill>
              </a:rPr>
              <a:t>Žáky vyučují  plně kompetentní pedagogičtí pracovníci dle zákona, kteří se dále se vzdělávají (kurzy, semináře, školení, VŠ). </a:t>
            </a:r>
          </a:p>
          <a:p>
            <a:pPr lvl="0"/>
            <a:r>
              <a:rPr lang="cs-CZ" sz="2000" dirty="0">
                <a:solidFill>
                  <a:srgbClr val="00B0F0"/>
                </a:solidFill>
              </a:rPr>
              <a:t>S pěstováním i řešením vztahů nám pomáhá školní psycholožka, metodička prevence </a:t>
            </a:r>
            <a:br>
              <a:rPr lang="cs-CZ" sz="2000" dirty="0">
                <a:solidFill>
                  <a:srgbClr val="00B0F0"/>
                </a:solidFill>
              </a:rPr>
            </a:br>
            <a:r>
              <a:rPr lang="cs-CZ" sz="2000" dirty="0">
                <a:solidFill>
                  <a:srgbClr val="00B0F0"/>
                </a:solidFill>
              </a:rPr>
              <a:t>i výchovný poradce</a:t>
            </a:r>
          </a:p>
          <a:p>
            <a:pPr lvl="0"/>
            <a:r>
              <a:rPr lang="cs-CZ" sz="2000" dirty="0">
                <a:solidFill>
                  <a:schemeClr val="tx2"/>
                </a:solidFill>
              </a:rPr>
              <a:t>Realizujeme výuku cizích jazyků (anglický jazyk – od 1. třídy) , sportovní aktivity ,využíváme  ve výuce moderních technologií, organizujeme volný čas žáků (ŠD, odpolední kroužky) i kulturní programy, školy v přírodě… </a:t>
            </a:r>
          </a:p>
          <a:p>
            <a:pPr lvl="0"/>
            <a:r>
              <a:rPr lang="cs-CZ" sz="2000" dirty="0">
                <a:solidFill>
                  <a:srgbClr val="00B0F0"/>
                </a:solidFill>
              </a:rPr>
              <a:t>Rodiče jsou zváni na tradiční akce školy, po vzájemné dohodě s učitelem mohou školu navštívit kdykoli</a:t>
            </a:r>
          </a:p>
          <a:p>
            <a:pPr lvl="0"/>
            <a:endParaRPr lang="cs-CZ" sz="2000" dirty="0">
              <a:solidFill>
                <a:srgbClr val="000000"/>
              </a:solidFill>
            </a:endParaRPr>
          </a:p>
          <a:p>
            <a:endParaRPr lang="cs-CZ" sz="2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4933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V:\Fotky školní rok 2019_20\Dýňování 15.10.2019\IMG_20191015_1626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-85726"/>
            <a:ext cx="9258300" cy="694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1153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23962611-DFD5-4092-AAFD-559E3DFCE2C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2270F1FA-0425-408F-9861-80BF5AFB276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xmlns="" id="{888649E6-D672-8647-AD8A-86C3390D7A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3403" y="2413472"/>
            <a:ext cx="6105194" cy="203105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7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JAKÉ ZÁJMOVÉ KROUŽKY DĚTEM NABÍZÍME? </a:t>
            </a:r>
            <a:r>
              <a:rPr lang="en-US" sz="47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sz="47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endParaRPr lang="en-US" sz="47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894968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3A5B4632-C963-4296-86F0-79AA9EA5AE9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>
            <a:off x="338328" y="303591"/>
            <a:ext cx="4335327" cy="589674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xmlns="" id="{164B7672-9610-C04C-92D2-3B1C10387B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637125"/>
            <a:ext cx="3802276" cy="5256371"/>
          </a:xfrm>
        </p:spPr>
        <p:txBody>
          <a:bodyPr>
            <a:normAutofit/>
          </a:bodyPr>
          <a:lstStyle/>
          <a:p>
            <a:endParaRPr lang="cs-CZ" sz="4800">
              <a:solidFill>
                <a:schemeClr val="bg1"/>
              </a:solidFill>
            </a:endParaRPr>
          </a:p>
        </p:txBody>
      </p:sp>
      <p:graphicFrame>
        <p:nvGraphicFramePr>
          <p:cNvPr id="5" name="Zástupný obsah 2">
            <a:extLst>
              <a:ext uri="{FF2B5EF4-FFF2-40B4-BE49-F238E27FC236}">
                <a16:creationId xmlns:a16="http://schemas.microsoft.com/office/drawing/2014/main" xmlns="" id="{54634CC5-5CE3-48DD-9079-737A31073C6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86453565"/>
              </p:ext>
            </p:extLst>
          </p:nvPr>
        </p:nvGraphicFramePr>
        <p:xfrm>
          <a:off x="5166985" y="303591"/>
          <a:ext cx="6588691" cy="58967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Obrázek 5" descr="Obsah obrázku text, tkanina&#10;&#10;Popis byl vytvořen automaticky">
            <a:extLst>
              <a:ext uri="{FF2B5EF4-FFF2-40B4-BE49-F238E27FC236}">
                <a16:creationId xmlns:a16="http://schemas.microsoft.com/office/drawing/2014/main" xmlns="" id="{E0EC7FF6-DC75-E649-9544-89039E3A5BCB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939" r="5257"/>
          <a:stretch/>
        </p:blipFill>
        <p:spPr>
          <a:xfrm rot="5400000">
            <a:off x="-499496" y="1097646"/>
            <a:ext cx="6010974" cy="4335327"/>
          </a:xfrm>
          <a:prstGeom prst="rect">
            <a:avLst/>
          </a:prstGeom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xmlns="" id="{942AA296-1A9D-7543-A803-6348B15F576D}"/>
              </a:ext>
            </a:extLst>
          </p:cNvPr>
          <p:cNvSpPr txBox="1"/>
          <p:nvPr/>
        </p:nvSpPr>
        <p:spPr>
          <a:xfrm>
            <a:off x="891503" y="1643062"/>
            <a:ext cx="3228975" cy="3571875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/>
              <a:t>JAKÉ ZÁJMOVÉ KROUŽKY DĚTEM NABÍZÍME?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849570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164B7672-9610-C04C-92D2-3B1C10387B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637125"/>
            <a:ext cx="3802276" cy="5256371"/>
          </a:xfrm>
        </p:spPr>
        <p:txBody>
          <a:bodyPr>
            <a:normAutofit/>
          </a:bodyPr>
          <a:lstStyle/>
          <a:p>
            <a:endParaRPr lang="cs-CZ" sz="4800">
              <a:solidFill>
                <a:schemeClr val="bg1"/>
              </a:solidFill>
            </a:endParaRPr>
          </a:p>
        </p:txBody>
      </p:sp>
      <p:graphicFrame>
        <p:nvGraphicFramePr>
          <p:cNvPr id="5" name="Zástupný obsah 2">
            <a:extLst>
              <a:ext uri="{FF2B5EF4-FFF2-40B4-BE49-F238E27FC236}">
                <a16:creationId xmlns:a16="http://schemas.microsoft.com/office/drawing/2014/main" xmlns="" id="{54634CC5-5CE3-48DD-9079-737A31073C6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37289115"/>
              </p:ext>
            </p:extLst>
          </p:nvPr>
        </p:nvGraphicFramePr>
        <p:xfrm>
          <a:off x="5166985" y="303591"/>
          <a:ext cx="6588691" cy="58967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Obrázek 5" descr="Obsah obrázku text, tkanina&#10;&#10;Popis byl vytvořen automaticky">
            <a:extLst>
              <a:ext uri="{FF2B5EF4-FFF2-40B4-BE49-F238E27FC236}">
                <a16:creationId xmlns:a16="http://schemas.microsoft.com/office/drawing/2014/main" xmlns="" id="{E0EC7FF6-DC75-E649-9544-89039E3A5BCB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939" r="5257"/>
          <a:stretch/>
        </p:blipFill>
        <p:spPr>
          <a:xfrm rot="5400000">
            <a:off x="-499496" y="1097646"/>
            <a:ext cx="6010974" cy="4335327"/>
          </a:xfrm>
          <a:prstGeom prst="rect">
            <a:avLst/>
          </a:prstGeom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xmlns="" id="{942AA296-1A9D-7543-A803-6348B15F576D}"/>
              </a:ext>
            </a:extLst>
          </p:cNvPr>
          <p:cNvSpPr txBox="1"/>
          <p:nvPr/>
        </p:nvSpPr>
        <p:spPr>
          <a:xfrm>
            <a:off x="891503" y="1643062"/>
            <a:ext cx="3228975" cy="3571875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/>
              <a:t>JAKÉ ZÁJMOVÉ KROUŽKY DĚTEM NABÍZÍME?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27422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V:\Fotky školní rok 2019_20\Ekokroužek\IMG-20191025-WA00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750" y="233361"/>
            <a:ext cx="4876800" cy="650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V:\Fotky Školní rok 2018-19\Minivolejbal 13.4.2019 - Zlín\IMG_20190413_12155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199" y="344486"/>
            <a:ext cx="4793457" cy="6391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7245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23962611-DFD5-4092-AAFD-559E3DFCE2C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2270F1FA-0425-408F-9861-80BF5AFB276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xmlns="" id="{8CDB3805-B428-8B4D-BC62-A5A57E9AFE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5368" y="2043663"/>
            <a:ext cx="6105194" cy="203105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2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CO ŽÁKŮM PŘINÁŠÍ NAŠE ÚČAST V PROJEKTU ERASMUS +?</a:t>
            </a:r>
            <a:endParaRPr lang="en-US" sz="42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945301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FF635E55-4665-C941-87C5-4265B35D0E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5319" y="365125"/>
            <a:ext cx="7202805" cy="1692794"/>
          </a:xfrm>
        </p:spPr>
        <p:txBody>
          <a:bodyPr>
            <a:normAutofit/>
          </a:bodyPr>
          <a:lstStyle/>
          <a:p>
            <a:r>
              <a:rPr lang="en-US" sz="3700" b="1" dirty="0"/>
              <a:t>CO ŽÁKŮM PŘINÁŠÍ NAŠE ÚČAST V PROJEKTU ERASMUS +?</a:t>
            </a:r>
            <a:endParaRPr lang="cs-CZ" sz="3700" dirty="0"/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xmlns="" id="{E4A809D5-3600-46D4-A466-67F2349A54F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655320" y="2316480"/>
            <a:ext cx="4572000" cy="0"/>
          </a:xfrm>
          <a:prstGeom prst="straightConnector1">
            <a:avLst/>
          </a:prstGeom>
          <a:ln w="19050" cap="sq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170A9567-50F4-0D41-8701-2A02595C4F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5319" y="2592613"/>
            <a:ext cx="8745854" cy="4025783"/>
          </a:xfrm>
          <a:noFill/>
        </p:spPr>
        <p:txBody>
          <a:bodyPr>
            <a:normAutofit/>
          </a:bodyPr>
          <a:lstStyle/>
          <a:p>
            <a:pPr lvl="0"/>
            <a:r>
              <a:rPr lang="cs-CZ" sz="2400" dirty="0">
                <a:solidFill>
                  <a:schemeClr val="tx2"/>
                </a:solidFill>
              </a:rPr>
              <a:t>Jde o dvouletý program EU zaměřený na vzdělávání, odbornou přípravu, mládež a sport, počítačovou gramotnost a bezpečnost na období 2018 – 2020 </a:t>
            </a:r>
          </a:p>
          <a:p>
            <a:pPr lvl="0"/>
            <a:r>
              <a:rPr lang="cs-CZ" sz="2400" dirty="0">
                <a:solidFill>
                  <a:schemeClr val="tx2"/>
                </a:solidFill>
              </a:rPr>
              <a:t> </a:t>
            </a:r>
            <a:r>
              <a:rPr lang="cs-CZ" sz="2400" dirty="0">
                <a:solidFill>
                  <a:srgbClr val="00B0F0"/>
                </a:solidFill>
              </a:rPr>
              <a:t>Spolupracujeme  s partnerskými školami v  Irsku, Itálii, Německu, Francii, Velké Británii, nejstarší žáci mají možnost do těch zemí vycestovat, mladší se mohou potkat a konverzovat s žáky z těchto zemí, kteří přijedou sbírat zkušenosti z naší školy</a:t>
            </a:r>
          </a:p>
          <a:p>
            <a:pPr lvl="0"/>
            <a:r>
              <a:rPr lang="cs-CZ" sz="2400" dirty="0">
                <a:solidFill>
                  <a:schemeClr val="tx2"/>
                </a:solidFill>
              </a:rPr>
              <a:t>Cílem programu je osvojení dovedností a znalostí v cizím jazyce během zahraničního pobytu v místech partnerských škol</a:t>
            </a:r>
          </a:p>
          <a:p>
            <a:endParaRPr lang="cs-CZ" sz="1800" dirty="0"/>
          </a:p>
        </p:txBody>
      </p:sp>
      <p:pic>
        <p:nvPicPr>
          <p:cNvPr id="5" name="Obrázek 4" descr="Obsah obrázku text, tkanina&#10;&#10;Popis byl vytvořen automaticky">
            <a:extLst>
              <a:ext uri="{FF2B5EF4-FFF2-40B4-BE49-F238E27FC236}">
                <a16:creationId xmlns:a16="http://schemas.microsoft.com/office/drawing/2014/main" xmlns="" id="{27E3FA94-2876-CF47-A328-BA06D04CEC7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249" r="17303" b="-1"/>
          <a:stretch/>
        </p:blipFill>
        <p:spPr>
          <a:xfrm>
            <a:off x="9035425" y="13"/>
            <a:ext cx="6313150" cy="6857987"/>
          </a:xfrm>
          <a:custGeom>
            <a:avLst/>
            <a:gdLst/>
            <a:ahLst/>
            <a:cxnLst/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566372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V:\Fotky Školní rok 2018-19\Erasmus_Itálie_2.-7.6\IMG-20190607-WA0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0" y="-381000"/>
            <a:ext cx="10160000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0545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23962611-DFD5-4092-AAFD-559E3DFCE2C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chemeClr val="accent1"/>
              </a:gs>
              <a:gs pos="25000">
                <a:schemeClr val="accent1"/>
              </a:gs>
              <a:gs pos="94000">
                <a:schemeClr val="accent5"/>
              </a:gs>
              <a:gs pos="100000">
                <a:schemeClr val="accent5"/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2270F1FA-0425-408F-9861-80BF5AFB276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xmlns="" id="{BF38F335-62D3-294C-898D-E4E2CED1FB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3403" y="3027834"/>
            <a:ext cx="6105194" cy="2031055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ctr"/>
            <a:r>
              <a:rPr lang="en-US" sz="40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JAKÝCH AKCÍ SE MOHOU ŽÁCI  I JEJICH RODIČE BĚHEM ŠKOLNÍHO ROKU ÚČASTNIT? </a:t>
            </a:r>
            <a: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endParaRPr lang="en-US" sz="40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097004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72C0D797-21BB-1F44-B5E9-9206AF3F4C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14362"/>
            <a:ext cx="8948738" cy="1325563"/>
          </a:xfrm>
        </p:spPr>
        <p:txBody>
          <a:bodyPr>
            <a:normAutofit fontScale="90000"/>
          </a:bodyPr>
          <a:lstStyle/>
          <a:p>
            <a:r>
              <a:rPr lang="en-US" sz="4000" b="1" dirty="0"/>
              <a:t>JAKÝCH AKCÍ SE MOHOU ŽÁCI  I JEJICH RODIČE BĚHEM ŠKOLNÍHO ROKU ÚČASTNIT? </a:t>
            </a:r>
            <a:r>
              <a:rPr lang="en-US" dirty="0"/>
              <a:t/>
            </a:r>
            <a:br>
              <a:rPr lang="en-US" dirty="0"/>
            </a:b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86A183C1-BFB1-6A4D-9C76-006E0FC00C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713" y="1824038"/>
            <a:ext cx="9389712" cy="4533900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cs-CZ" dirty="0">
                <a:solidFill>
                  <a:schemeClr val="tx2"/>
                </a:solidFill>
              </a:rPr>
              <a:t>Vědomostní i sportovní olympiády, exkurze a besedy, dopravní výchova, etická výchova, bezpečnost na cestách s organizací BESIP, preventivní programy, kulturní akce města pod záštitou klubu kultury UH, regionální výchova v Parku Rochus, historické naučné prohlídky města UH. </a:t>
            </a:r>
          </a:p>
          <a:p>
            <a:pPr lvl="0"/>
            <a:r>
              <a:rPr lang="cs-CZ" dirty="0">
                <a:solidFill>
                  <a:srgbClr val="00B0F0"/>
                </a:solidFill>
              </a:rPr>
              <a:t>Muzea, kina, Slovácké divadlo, projekt „Škola v pohybu“, pro budoucí žáky akce „ Škola nanečisto“, kreativní činnosti (tvoření s DDM Šikula), vystupování </a:t>
            </a:r>
            <a:r>
              <a:rPr lang="cs-CZ" dirty="0" err="1">
                <a:solidFill>
                  <a:srgbClr val="00B0F0"/>
                </a:solidFill>
              </a:rPr>
              <a:t>šk</a:t>
            </a:r>
            <a:r>
              <a:rPr lang="cs-CZ" dirty="0">
                <a:solidFill>
                  <a:srgbClr val="00B0F0"/>
                </a:solidFill>
              </a:rPr>
              <a:t>. pěveckého sboru v domovech pro seniory UH, výtvarné, recitační a literární soutěže, projektové dny, výlety a školy v přírodě…</a:t>
            </a:r>
          </a:p>
          <a:p>
            <a:pPr lvl="0"/>
            <a:r>
              <a:rPr lang="cs-CZ" dirty="0">
                <a:solidFill>
                  <a:schemeClr val="tx2"/>
                </a:solidFill>
              </a:rPr>
              <a:t>Akce s rodiči a pro rodiče („</a:t>
            </a:r>
            <a:r>
              <a:rPr lang="cs-CZ" dirty="0" err="1">
                <a:solidFill>
                  <a:schemeClr val="tx2"/>
                </a:solidFill>
              </a:rPr>
              <a:t>Dýňování</a:t>
            </a:r>
            <a:r>
              <a:rPr lang="cs-CZ" dirty="0">
                <a:solidFill>
                  <a:schemeClr val="tx2"/>
                </a:solidFill>
              </a:rPr>
              <a:t>“, besídky, vánoční ladění, zahradní slavnosti, družinové dílny na Vánoce, Velikonoce, ke Dni matek)… </a:t>
            </a:r>
          </a:p>
          <a:p>
            <a:endParaRPr lang="cs-CZ" dirty="0"/>
          </a:p>
        </p:txBody>
      </p:sp>
      <p:pic>
        <p:nvPicPr>
          <p:cNvPr id="5" name="Obrázek 4" descr="Obsah obrázku text, tkanina&#10;&#10;Popis byl vytvořen automaticky">
            <a:extLst>
              <a:ext uri="{FF2B5EF4-FFF2-40B4-BE49-F238E27FC236}">
                <a16:creationId xmlns:a16="http://schemas.microsoft.com/office/drawing/2014/main" xmlns="" id="{AA222AB1-AA7D-1443-9F9E-F7720E257E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27912" y="0"/>
            <a:ext cx="102813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961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V:\Fotky školní rok 2019_20\Vánoční ladění 11.12.2019\IMG_20191210_17254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5900" y="-28575"/>
            <a:ext cx="9182100" cy="688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3475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23962611-DFD5-4092-AAFD-559E3DFCE2C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2270F1FA-0425-408F-9861-80BF5AFB276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xmlns="" id="{674BDD94-F151-1244-BC27-CA615C677C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3403" y="2413472"/>
            <a:ext cx="6105194" cy="2031055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en-US" sz="40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PODLE ČEHO  POZNÁME, ŽE SE ŽÁKŮM V NAŠÍ ŠKOLE LÍBÍ A ŽE JSME JE NĚCO NAUČILI? </a:t>
            </a:r>
            <a:r>
              <a:rPr lang="en-US" sz="33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sz="33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endParaRPr lang="en-US" sz="33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020248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obsah 3">
            <a:extLst>
              <a:ext uri="{FF2B5EF4-FFF2-40B4-BE49-F238E27FC236}">
                <a16:creationId xmlns:a16="http://schemas.microsoft.com/office/drawing/2014/main" xmlns="" id="{7A8A09E1-6C23-FF46-9718-AD7D85C99A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4883" r="4882" b="-1"/>
          <a:stretch/>
        </p:blipFill>
        <p:spPr>
          <a:xfrm>
            <a:off x="-5137880" y="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</p:spPr>
      </p:pic>
      <p:sp>
        <p:nvSpPr>
          <p:cNvPr id="5" name="Zástupný obsah 2">
            <a:extLst>
              <a:ext uri="{FF2B5EF4-FFF2-40B4-BE49-F238E27FC236}">
                <a16:creationId xmlns:a16="http://schemas.microsoft.com/office/drawing/2014/main" xmlns="" id="{348457EF-DE93-DD49-A7ED-FEBA6961B2AF}"/>
              </a:ext>
            </a:extLst>
          </p:cNvPr>
          <p:cNvSpPr txBox="1">
            <a:spLocks/>
          </p:cNvSpPr>
          <p:nvPr/>
        </p:nvSpPr>
        <p:spPr>
          <a:xfrm>
            <a:off x="783431" y="2193538"/>
            <a:ext cx="9810750" cy="4233063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>
                <a:solidFill>
                  <a:schemeClr val="tx2"/>
                </a:solidFill>
              </a:rPr>
              <a:t>Když </a:t>
            </a:r>
            <a:r>
              <a:rPr lang="cs-CZ" dirty="0" smtClean="0">
                <a:solidFill>
                  <a:schemeClr val="tx2"/>
                </a:solidFill>
              </a:rPr>
              <a:t> </a:t>
            </a:r>
            <a:r>
              <a:rPr lang="cs-CZ" dirty="0">
                <a:solidFill>
                  <a:schemeClr val="tx2"/>
                </a:solidFill>
              </a:rPr>
              <a:t>nám odcházející žáci páté třídy opakovaně pokládají tutéž otázku: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dirty="0">
                <a:solidFill>
                  <a:schemeClr val="tx2"/>
                </a:solidFill>
              </a:rPr>
              <a:t>PROČ NEMÁ JAROŠOVSKÁ ŠKOLA I DRUHÝ STUPEŇ? </a:t>
            </a:r>
            <a:br>
              <a:rPr lang="cs-CZ" dirty="0">
                <a:solidFill>
                  <a:schemeClr val="tx2"/>
                </a:solidFill>
              </a:rPr>
            </a:br>
            <a:endParaRPr lang="cs-CZ" dirty="0">
              <a:solidFill>
                <a:schemeClr val="tx2"/>
              </a:solidFill>
            </a:endParaRPr>
          </a:p>
          <a:p>
            <a:r>
              <a:rPr lang="cs-CZ" dirty="0">
                <a:solidFill>
                  <a:srgbClr val="00B0F0"/>
                </a:solidFill>
              </a:rPr>
              <a:t>Když nám děti po víkendu nebo delší nepřítomnosti říkají: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dirty="0">
                <a:solidFill>
                  <a:srgbClr val="00B0F0"/>
                </a:solidFill>
              </a:rPr>
              <a:t>     MY JSME SE NA VÁS TĚŠILI, STÝSKALO SE NÁM.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cs-CZ" dirty="0">
              <a:solidFill>
                <a:srgbClr val="00B0F0"/>
              </a:solidFill>
            </a:endParaRPr>
          </a:p>
          <a:p>
            <a:r>
              <a:rPr lang="cs-CZ" dirty="0">
                <a:solidFill>
                  <a:schemeClr val="tx2"/>
                </a:solidFill>
              </a:rPr>
              <a:t>Když vidíme úspěšnost při přijímacích zkouškách na gymnázium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cs-CZ" dirty="0">
              <a:solidFill>
                <a:schemeClr val="tx2"/>
              </a:solidFill>
            </a:endParaRPr>
          </a:p>
          <a:p>
            <a:r>
              <a:rPr lang="cs-CZ" dirty="0">
                <a:solidFill>
                  <a:srgbClr val="00B0F0"/>
                </a:solidFill>
              </a:rPr>
              <a:t>Když dostáváme dobré a pochvalné zprávy na naše žáky od učitelů z druhého stupně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cs-CZ" dirty="0">
              <a:solidFill>
                <a:schemeClr val="tx2"/>
              </a:solidFill>
            </a:endParaRPr>
          </a:p>
          <a:p>
            <a:r>
              <a:rPr lang="cs-CZ" dirty="0">
                <a:solidFill>
                  <a:schemeClr val="tx2"/>
                </a:solidFill>
              </a:rPr>
              <a:t>Když se k nám děti hlásí i po několika letech a běží za námi s rozzářenými úsměvy </a:t>
            </a:r>
          </a:p>
          <a:p>
            <a:endParaRPr lang="cs-CZ" dirty="0"/>
          </a:p>
        </p:txBody>
      </p:sp>
      <p:sp>
        <p:nvSpPr>
          <p:cNvPr id="6" name="Nadpis 1">
            <a:extLst>
              <a:ext uri="{FF2B5EF4-FFF2-40B4-BE49-F238E27FC236}">
                <a16:creationId xmlns:a16="http://schemas.microsoft.com/office/drawing/2014/main" xmlns="" id="{C6BE1FD5-D93C-1449-A5DC-F0FA8EB424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7999" y="448583"/>
            <a:ext cx="8751126" cy="890588"/>
          </a:xfrm>
          <a:gradFill flip="none" rotWithShape="1">
            <a:gsLst>
              <a:gs pos="100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 algn="ctr"/>
            <a:r>
              <a:rPr lang="cs-CZ" sz="3600" b="1" dirty="0"/>
              <a:t>PODLE ČEHO POZNÁME, ŽE SE ŽÁKŮM V NAŠÍ ŠKOLE LÍBÍ A ŽE JSME JE NĚCO NAUČILI?</a:t>
            </a:r>
          </a:p>
        </p:txBody>
      </p:sp>
      <p:pic>
        <p:nvPicPr>
          <p:cNvPr id="3" name="Obrázek 2" descr="Obsah obrázku kreslení&#10;&#10;Popis byl vytvořen automaticky">
            <a:extLst>
              <a:ext uri="{FF2B5EF4-FFF2-40B4-BE49-F238E27FC236}">
                <a16:creationId xmlns:a16="http://schemas.microsoft.com/office/drawing/2014/main" xmlns="" id="{A101A8E6-958E-DE44-96D4-1DAAF4DB2B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xmlns="" r:id="rId4"/>
              </a:ext>
            </a:extLst>
          </a:blip>
          <a:stretch>
            <a:fillRect/>
          </a:stretch>
        </p:blipFill>
        <p:spPr>
          <a:xfrm rot="1660351">
            <a:off x="9641681" y="2521305"/>
            <a:ext cx="1905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188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V:\Fotky Školní rok 2018-19\Zahradní slavnost 25.6.2019\received_498937507315540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0650" y="0"/>
            <a:ext cx="9220200" cy="691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0563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Obsah obrázku text, tkanina&#10;&#10;Popis byl vytvořen automaticky">
            <a:extLst>
              <a:ext uri="{FF2B5EF4-FFF2-40B4-BE49-F238E27FC236}">
                <a16:creationId xmlns:a16="http://schemas.microsoft.com/office/drawing/2014/main" xmlns="" id="{E31E63E7-8234-CB49-8420-697205F7CAC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3874" b="1857"/>
          <a:stretch/>
        </p:blipFill>
        <p:spPr>
          <a:xfrm>
            <a:off x="5275701" y="10"/>
            <a:ext cx="11829883" cy="6857990"/>
          </a:xfrm>
          <a:prstGeom prst="rect">
            <a:avLst/>
          </a:prstGeom>
        </p:spPr>
      </p:pic>
      <p:sp>
        <p:nvSpPr>
          <p:cNvPr id="17" name="Freeform 5">
            <a:extLst>
              <a:ext uri="{FF2B5EF4-FFF2-40B4-BE49-F238E27FC236}">
                <a16:creationId xmlns:a16="http://schemas.microsoft.com/office/drawing/2014/main" xmlns="" id="{3CD9DF72-87A3-404E-A828-84CBF11A830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grayWhite">
          <a:xfrm flipH="1">
            <a:off x="0" y="998175"/>
            <a:ext cx="6017172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xmlns="" id="{402061B2-063B-3143-94BC-D2F6B9ECB0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9448" y="1913950"/>
            <a:ext cx="4204137" cy="1342754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>
                <a:solidFill>
                  <a:srgbClr val="00B0F0"/>
                </a:solidFill>
              </a:rPr>
              <a:t>TĚŠÍME SE NA VÁS!</a:t>
            </a:r>
            <a:r>
              <a:rPr lang="cs-CZ" sz="3600" dirty="0"/>
              <a:t/>
            </a:r>
            <a:br>
              <a:rPr lang="cs-CZ" sz="3600" dirty="0"/>
            </a:br>
            <a:endParaRPr lang="cs-CZ" sz="3600" dirty="0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xmlns="" id="{20E3A342-4D61-4E3F-AF90-1AB42AEB96C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2287051" y="3337139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F6BD49E8-4B19-CA4E-A975-A4D3EE4D1B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164" y="3417573"/>
            <a:ext cx="4961374" cy="3211821"/>
          </a:xfrm>
        </p:spPr>
        <p:txBody>
          <a:bodyPr anchor="ctr">
            <a:normAutofit lnSpcReduction="10000"/>
          </a:bodyPr>
          <a:lstStyle/>
          <a:p>
            <a:r>
              <a:rPr lang="cs-CZ" sz="2400" dirty="0"/>
              <a:t>Můžete nám zavolat - Mgr. </a:t>
            </a:r>
            <a:r>
              <a:rPr lang="cs-CZ" sz="2400" dirty="0" err="1"/>
              <a:t>Jančář</a:t>
            </a:r>
            <a:r>
              <a:rPr lang="cs-CZ" sz="2400" dirty="0"/>
              <a:t>, ředitel školy – 739 488 427</a:t>
            </a:r>
          </a:p>
          <a:p>
            <a:r>
              <a:rPr lang="cs-CZ" sz="2400" dirty="0"/>
              <a:t>Podívejte se na naše webové stránky – </a:t>
            </a:r>
            <a:r>
              <a:rPr lang="cs-CZ" sz="2400" dirty="0" smtClean="0">
                <a:hlinkClick r:id="rId3"/>
              </a:rPr>
              <a:t>www.zsjarosov.cz</a:t>
            </a:r>
            <a:r>
              <a:rPr lang="cs-CZ" sz="2400" dirty="0" smtClean="0"/>
              <a:t>   </a:t>
            </a:r>
          </a:p>
          <a:p>
            <a:endParaRPr lang="cs-CZ" sz="2400"/>
          </a:p>
          <a:p>
            <a:r>
              <a:rPr lang="cs-CZ" sz="2400" smtClean="0"/>
              <a:t>ZDE NAJDETE CELOU PREZENTACI KE SHLÉDNUTÍ  </a:t>
            </a:r>
            <a:endParaRPr lang="cs-CZ" sz="2400" dirty="0"/>
          </a:p>
          <a:p>
            <a:r>
              <a:rPr lang="cs-CZ" sz="2400" dirty="0"/>
              <a:t>Najdete nás i na </a:t>
            </a:r>
            <a:r>
              <a:rPr lang="cs-CZ" sz="2400" dirty="0">
                <a:hlinkClick r:id="rId4"/>
              </a:rPr>
              <a:t>Facebooku</a:t>
            </a:r>
            <a:endParaRPr lang="cs-CZ" sz="2400" dirty="0"/>
          </a:p>
          <a:p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3385311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23962611-DFD5-4092-AAFD-559E3DFCE2C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2270F1FA-0425-408F-9861-80BF5AFB276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xmlns="" id="{5CDF2F0E-370C-D24C-A5D4-AAC7263116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3403" y="3214687"/>
            <a:ext cx="6105194" cy="2031055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en-US" sz="67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NASHLEDANOU </a:t>
            </a:r>
            <a:br>
              <a:rPr lang="en-US" sz="67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67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V ZÁŘÍ!</a:t>
            </a:r>
            <a:r>
              <a:rPr lang="en-US" sz="6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sz="6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6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sz="6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endParaRPr lang="en-US" sz="60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8" name="Nadpis 1">
            <a:extLst>
              <a:ext uri="{FF2B5EF4-FFF2-40B4-BE49-F238E27FC236}">
                <a16:creationId xmlns:a16="http://schemas.microsoft.com/office/drawing/2014/main" xmlns="" id="{26BA329E-E712-1E43-B338-4F1A620BA9D5}"/>
              </a:ext>
            </a:extLst>
          </p:cNvPr>
          <p:cNvSpPr txBox="1">
            <a:spLocks/>
          </p:cNvSpPr>
          <p:nvPr/>
        </p:nvSpPr>
        <p:spPr>
          <a:xfrm>
            <a:off x="3043403" y="3074042"/>
            <a:ext cx="6105194" cy="203105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>
                <a:solidFill>
                  <a:srgbClr val="FFFFFF"/>
                </a:solidFill>
              </a:rPr>
              <a:t/>
            </a:r>
            <a:br>
              <a:rPr lang="en-US" dirty="0">
                <a:solidFill>
                  <a:srgbClr val="FFFFFF"/>
                </a:solidFill>
              </a:rPr>
            </a:br>
            <a:r>
              <a:rPr lang="en-US" sz="3600" dirty="0" err="1">
                <a:solidFill>
                  <a:srgbClr val="FFFFFF"/>
                </a:solidFill>
              </a:rPr>
              <a:t>Vaše</a:t>
            </a:r>
            <a:r>
              <a:rPr lang="en-US" sz="3600" dirty="0">
                <a:solidFill>
                  <a:srgbClr val="FFFFFF"/>
                </a:solidFill>
              </a:rPr>
              <a:t> </a:t>
            </a:r>
            <a:r>
              <a:rPr lang="en-US" sz="3600" dirty="0" err="1">
                <a:solidFill>
                  <a:srgbClr val="FFFFFF"/>
                </a:solidFill>
              </a:rPr>
              <a:t>Tvořivá</a:t>
            </a:r>
            <a:r>
              <a:rPr lang="en-US" sz="3600" dirty="0">
                <a:solidFill>
                  <a:srgbClr val="FFFFFF"/>
                </a:solidFill>
              </a:rPr>
              <a:t> </a:t>
            </a:r>
            <a:r>
              <a:rPr lang="en-US" sz="3600" dirty="0" err="1">
                <a:solidFill>
                  <a:srgbClr val="FFFFFF"/>
                </a:solidFill>
              </a:rPr>
              <a:t>škola</a:t>
            </a:r>
            <a:r>
              <a:rPr lang="en-US" sz="3600" dirty="0">
                <a:solidFill>
                  <a:srgbClr val="FFFFFF"/>
                </a:solidFill>
              </a:rPr>
              <a:t> </a:t>
            </a:r>
            <a:br>
              <a:rPr lang="en-US" sz="3600" dirty="0">
                <a:solidFill>
                  <a:srgbClr val="FFFFFF"/>
                </a:solidFill>
              </a:rPr>
            </a:br>
            <a:r>
              <a:rPr lang="en-US" sz="3600" dirty="0">
                <a:solidFill>
                  <a:srgbClr val="FFFFFF"/>
                </a:solidFill>
              </a:rPr>
              <a:t>ZŠ a MŠ </a:t>
            </a:r>
            <a:r>
              <a:rPr lang="en-US" sz="3600" dirty="0" err="1">
                <a:solidFill>
                  <a:srgbClr val="FFFFFF"/>
                </a:solidFill>
              </a:rPr>
              <a:t>Jarošov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2930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561</Words>
  <Application>Microsoft Office PowerPoint</Application>
  <PresentationFormat>Vlastní</PresentationFormat>
  <Paragraphs>86</Paragraphs>
  <Slides>33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4" baseType="lpstr">
      <vt:lpstr>Motiv Office</vt:lpstr>
      <vt:lpstr>Prezentace aplikace PowerPoint</vt:lpstr>
      <vt:lpstr>JAK POZNÁTE, ŽE NAŠE ŠKOLA JE RODINNÉHO TYPU?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JAKÁ JE  FILOZOFIE TVOŘIVÉ ŠKOLY PŘI PRÁCI S DĚTMI ?  </vt:lpstr>
      <vt:lpstr>JAKÁ JE  FILOZOFIE TVOŘIVÉ ŠKOLY PŘI PRÁCI S DĚTMI ?  </vt:lpstr>
      <vt:lpstr>Prezentace aplikace PowerPoint</vt:lpstr>
      <vt:lpstr>JAK SPOLUPRACUJEME S NAŠÍ MATEŘSKOU ŠKOLOU? </vt:lpstr>
      <vt:lpstr>JAK SPOLUPRACUJEME S NAŠÍ MATEŘSKOU ŠKOLOU? </vt:lpstr>
      <vt:lpstr>Prezentace aplikace PowerPoint</vt:lpstr>
      <vt:lpstr>CO ZAJÍMAVÉHO NABÍZÍME SVÝM ŽÁKŮM A JAK JIM ORGANIZUJEME VÝUKOVÝ DEN? </vt:lpstr>
      <vt:lpstr>CO ZAJÍMAVÉHO NABÍZÍME SVÝM ŽÁKŮM  A JAK JIM ORGANIZUJEME VÝUKOVÝ DEN? </vt:lpstr>
      <vt:lpstr>Prezentace aplikace PowerPoint</vt:lpstr>
      <vt:lpstr>CO ZAJÍMAVÉHO NABÍZÍME SVÝM ŽÁKŮM  A JAK JIM ORGANIZUJEME VÝUKOVÝ DEN? </vt:lpstr>
      <vt:lpstr>Prezentace aplikace PowerPoint</vt:lpstr>
      <vt:lpstr>JAKÉ ZÁJMOVÉ KROUŽKY DĚTEM NABÍZÍME?  </vt:lpstr>
      <vt:lpstr>Prezentace aplikace PowerPoint</vt:lpstr>
      <vt:lpstr>Prezentace aplikace PowerPoint</vt:lpstr>
      <vt:lpstr>Prezentace aplikace PowerPoint</vt:lpstr>
      <vt:lpstr>CO ŽÁKŮM PŘINÁŠÍ NAŠE ÚČAST V PROJEKTU ERASMUS +?</vt:lpstr>
      <vt:lpstr>CO ŽÁKŮM PŘINÁŠÍ NAŠE ÚČAST V PROJEKTU ERASMUS +?</vt:lpstr>
      <vt:lpstr>Prezentace aplikace PowerPoint</vt:lpstr>
      <vt:lpstr>JAKÝCH AKCÍ SE MOHOU ŽÁCI  I JEJICH RODIČE BĚHEM ŠKOLNÍHO ROKU ÚČASTNIT?  </vt:lpstr>
      <vt:lpstr>JAKÝCH AKCÍ SE MOHOU ŽÁCI  I JEJICH RODIČE BĚHEM ŠKOLNÍHO ROKU ÚČASTNIT?  </vt:lpstr>
      <vt:lpstr>Prezentace aplikace PowerPoint</vt:lpstr>
      <vt:lpstr>PODLE ČEHO  POZNÁME, ŽE SE ŽÁKŮM V NAŠÍ ŠKOLE LÍBÍ A ŽE JSME JE NĚCO NAUČILI?  </vt:lpstr>
      <vt:lpstr>PODLE ČEHO POZNÁME, ŽE SE ŽÁKŮM V NAŠÍ ŠKOLE LÍBÍ A ŽE JSME JE NĚCO NAUČILI?</vt:lpstr>
      <vt:lpstr>Prezentace aplikace PowerPoint</vt:lpstr>
      <vt:lpstr>TĚŠÍME SE NA VÁS! </vt:lpstr>
      <vt:lpstr>NASHLEDANOU  V ZÁŘÍ!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Microsoft Office User</dc:creator>
  <cp:lastModifiedBy>.</cp:lastModifiedBy>
  <cp:revision>12</cp:revision>
  <cp:lastPrinted>2020-04-01T09:54:44Z</cp:lastPrinted>
  <dcterms:created xsi:type="dcterms:W3CDTF">2020-03-31T15:58:08Z</dcterms:created>
  <dcterms:modified xsi:type="dcterms:W3CDTF">2020-04-01T10:03:16Z</dcterms:modified>
</cp:coreProperties>
</file>